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74" r:id="rId2"/>
    <p:sldId id="291" r:id="rId3"/>
    <p:sldId id="300" r:id="rId4"/>
    <p:sldId id="306" r:id="rId5"/>
    <p:sldId id="297" r:id="rId6"/>
    <p:sldId id="307" r:id="rId7"/>
    <p:sldId id="309" r:id="rId8"/>
    <p:sldId id="308" r:id="rId9"/>
    <p:sldId id="310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3"/>
    <p:restoredTop sz="94653"/>
  </p:normalViewPr>
  <p:slideViewPr>
    <p:cSldViewPr snapToGrid="0" snapToObjects="1">
      <p:cViewPr varScale="1">
        <p:scale>
          <a:sx n="53" d="100"/>
          <a:sy n="53" d="100"/>
        </p:scale>
        <p:origin x="6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 descr="Image">
            <a:extLst>
              <a:ext uri="{FF2B5EF4-FFF2-40B4-BE49-F238E27FC236}">
                <a16:creationId xmlns:a16="http://schemas.microsoft.com/office/drawing/2014/main" id="{A81001EA-93D2-2A8F-4EB9-AF7F3AE915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385" t="30752" r="385" b="5023"/>
          <a:stretch/>
        </p:blipFill>
        <p:spPr>
          <a:xfrm>
            <a:off x="-99312" y="-216000"/>
            <a:ext cx="24483312" cy="1425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16925894-EAB0-1058-A053-CE298F3793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630626" y="11070524"/>
            <a:ext cx="1394532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630626" y="4692315"/>
            <a:ext cx="8362723" cy="1203159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 spc="120" baseline="0">
                <a:solidFill>
                  <a:schemeClr val="bg2"/>
                </a:solidFill>
              </a:defRPr>
            </a:lvl1pPr>
          </a:lstStyle>
          <a:p>
            <a:r>
              <a:rPr dirty="0"/>
              <a:t>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4639925" y="2393950"/>
            <a:ext cx="8362723" cy="1511300"/>
          </a:xfrm>
          <a:prstGeom prst="rect">
            <a:avLst/>
          </a:prstGeom>
          <a:noFill/>
        </p:spPr>
        <p:txBody>
          <a:bodyPr lIns="0" tIns="0" rIns="0" bIns="0" anchor="t" anchorCtr="0">
            <a:normAutofit/>
          </a:bodyPr>
          <a:lstStyle>
            <a:lvl1pPr>
              <a:lnSpc>
                <a:spcPct val="90000"/>
              </a:lnSpc>
              <a:defRPr sz="6000" spc="120" baseline="0">
                <a:solidFill>
                  <a:schemeClr val="bg2"/>
                </a:solidFill>
              </a:defRPr>
            </a:lvl1pPr>
          </a:lstStyle>
          <a:p>
            <a:r>
              <a:rPr dirty="0"/>
              <a:t>Presentation</a:t>
            </a:r>
            <a:br>
              <a:rPr lang="lv-LV" dirty="0"/>
            </a:br>
            <a:r>
              <a:rPr dirty="0"/>
              <a:t>Title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Table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49" y="2393951"/>
            <a:ext cx="10837863" cy="338691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dirty="0"/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6858000"/>
            <a:ext cx="21602700" cy="5688013"/>
          </a:xfrm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48341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Table 0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50" y="2393951"/>
            <a:ext cx="14978064" cy="272049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dirty="0"/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5696366"/>
            <a:ext cx="21602700" cy="6849648"/>
          </a:xfrm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63646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rgbClr val="2F4B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6" y="2393949"/>
            <a:ext cx="8336155" cy="3326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prezentācijas</a:t>
            </a:r>
            <a:endParaRPr lang="en-GB" dirty="0"/>
          </a:p>
          <a:p>
            <a:r>
              <a:rPr lang="en-GB" dirty="0" err="1"/>
              <a:t>nosaukumam</a:t>
            </a:r>
            <a:endParaRPr lang="en-GB" dirty="0"/>
          </a:p>
          <a:p>
            <a:endParaRPr lang="en-GB" dirty="0"/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39925" y="8384583"/>
            <a:ext cx="8336155" cy="41614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6477316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0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636730" y="326571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6BA9908B-635B-FB9D-0968-0F2A3547F08A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8844" y="287350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5E620B50-0C3C-73D7-10ED-880E1A6AC64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36730" y="500307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E775BA1C-9218-55B8-68A3-EC15290077D0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14658844" y="461086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901ED2E-A9A6-476F-8173-12D2A570AF2B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4636730" y="670124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13" name="Body Level One…">
            <a:extLst>
              <a:ext uri="{FF2B5EF4-FFF2-40B4-BE49-F238E27FC236}">
                <a16:creationId xmlns:a16="http://schemas.microsoft.com/office/drawing/2014/main" id="{25EE2D4C-CA10-8D2D-A7DE-CCDDF93AF2E6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14658844" y="630904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sp>
        <p:nvSpPr>
          <p:cNvPr id="14" name="Body Level One…">
            <a:extLst>
              <a:ext uri="{FF2B5EF4-FFF2-40B4-BE49-F238E27FC236}">
                <a16:creationId xmlns:a16="http://schemas.microsoft.com/office/drawing/2014/main" id="{F78E460A-0198-4651-2233-D1465BC2D022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4636730" y="843860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15" name="Body Level One…">
            <a:extLst>
              <a:ext uri="{FF2B5EF4-FFF2-40B4-BE49-F238E27FC236}">
                <a16:creationId xmlns:a16="http://schemas.microsoft.com/office/drawing/2014/main" id="{0C7FE141-0B7F-AB0E-C2CE-9135E64FEDE8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4658844" y="804640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pic>
        <p:nvPicPr>
          <p:cNvPr id="16" name="Image" descr="Image">
            <a:extLst>
              <a:ext uri="{FF2B5EF4-FFF2-40B4-BE49-F238E27FC236}">
                <a16:creationId xmlns:a16="http://schemas.microsoft.com/office/drawing/2014/main" id="{7391E61C-618C-B989-E302-95B09330BE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636730" y="326571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6BA9908B-635B-FB9D-0968-0F2A3547F08A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8844" y="287350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5E620B50-0C3C-73D7-10ED-880E1A6AC64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36730" y="500307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E775BA1C-9218-55B8-68A3-EC15290077D0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14658844" y="461086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901ED2E-A9A6-476F-8173-12D2A570AF2B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4636730" y="670124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13" name="Body Level One…">
            <a:extLst>
              <a:ext uri="{FF2B5EF4-FFF2-40B4-BE49-F238E27FC236}">
                <a16:creationId xmlns:a16="http://schemas.microsoft.com/office/drawing/2014/main" id="{25EE2D4C-CA10-8D2D-A7DE-CCDDF93AF2E6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14658844" y="630904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sp>
        <p:nvSpPr>
          <p:cNvPr id="14" name="Body Level One…">
            <a:extLst>
              <a:ext uri="{FF2B5EF4-FFF2-40B4-BE49-F238E27FC236}">
                <a16:creationId xmlns:a16="http://schemas.microsoft.com/office/drawing/2014/main" id="{F78E460A-0198-4651-2233-D1465BC2D022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4636730" y="843860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dirty="0"/>
          </a:p>
        </p:txBody>
      </p:sp>
      <p:sp>
        <p:nvSpPr>
          <p:cNvPr id="15" name="Body Level One…">
            <a:extLst>
              <a:ext uri="{FF2B5EF4-FFF2-40B4-BE49-F238E27FC236}">
                <a16:creationId xmlns:a16="http://schemas.microsoft.com/office/drawing/2014/main" id="{0C7FE141-0B7F-AB0E-C2CE-9135E64FEDE8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4658844" y="804640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/>
              <a:t>0-0</a:t>
            </a:r>
            <a:endParaRPr dirty="0"/>
          </a:p>
        </p:txBody>
      </p:sp>
      <p:pic>
        <p:nvPicPr>
          <p:cNvPr id="16" name="Image" descr="Image">
            <a:extLst>
              <a:ext uri="{FF2B5EF4-FFF2-40B4-BE49-F238E27FC236}">
                <a16:creationId xmlns:a16="http://schemas.microsoft.com/office/drawing/2014/main" id="{7391E61C-618C-B989-E302-95B09330BE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3707549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accent6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bg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bg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789228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accent6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accent6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accent6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03316626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Vieta </a:t>
            </a:r>
            <a:r>
              <a:rPr lang="en-GB" dirty="0" err="1"/>
              <a:t>argumentam</a:t>
            </a:r>
            <a:endParaRPr lang="en-GB" dirty="0"/>
          </a:p>
          <a:p>
            <a:r>
              <a:rPr lang="en-GB" dirty="0"/>
              <a:t>par </a:t>
            </a:r>
            <a:r>
              <a:rPr lang="en-GB" dirty="0" err="1"/>
              <a:t>konkrēto</a:t>
            </a:r>
            <a:r>
              <a:rPr lang="en-GB" dirty="0"/>
              <a:t> </a:t>
            </a:r>
            <a:r>
              <a:rPr lang="en-GB" dirty="0" err="1"/>
              <a:t>tēmu</a:t>
            </a:r>
            <a:endParaRPr lang="en-GB" dirty="0"/>
          </a:p>
          <a:p>
            <a:endParaRPr lang="en-GB" dirty="0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tx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tx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83542969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0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9C8B7C49-7DC8-C79A-6AEF-141593257942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7" y="6027567"/>
            <a:ext cx="8336155" cy="36298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7196" y="9908999"/>
            <a:ext cx="8336155" cy="1732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F81D3-28BD-94C4-0099-D52FA991673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 rot="-180000">
            <a:off x="3874520" y="4107269"/>
            <a:ext cx="8178527" cy="5524157"/>
          </a:xfrm>
          <a:pattFill prst="pct5">
            <a:fgClr>
              <a:srgbClr val="FFFFFF"/>
            </a:fgClr>
            <a:bgClr>
              <a:schemeClr val="bg2">
                <a:lumMod val="95000"/>
              </a:schemeClr>
            </a:bgClr>
          </a:pattFill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21869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0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9C8B7C49-7DC8-C79A-6AEF-141593257942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7" y="6027567"/>
            <a:ext cx="8336155" cy="36298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 dirty="0"/>
              <a:t>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7196" y="9908999"/>
            <a:ext cx="8336155" cy="1732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F81D3-28BD-94C4-0099-D52FA991673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 rot="-180000">
            <a:off x="3874520" y="4107269"/>
            <a:ext cx="8178527" cy="5524157"/>
          </a:xfrm>
          <a:pattFill prst="pct5">
            <a:fgClr>
              <a:srgbClr val="FFFFFF"/>
            </a:fgClr>
            <a:bgClr>
              <a:schemeClr val="bg2">
                <a:lumMod val="95000"/>
              </a:schemeClr>
            </a:bgClr>
          </a:pattFill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149294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50" y="5718874"/>
            <a:ext cx="21602700" cy="323914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dirty="0"/>
              <a:t>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A90D4273-1E94-69F4-E1F7-B3F58F9638DE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8915400" y="10782300"/>
            <a:ext cx="5724525" cy="17637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569924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228513" y="1169988"/>
            <a:ext cx="1080135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dirty="0"/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0" y="2934054"/>
            <a:ext cx="1080135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dirty="0"/>
              <a:t>Slide bullet text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8" r:id="rId4"/>
    <p:sldLayoutId id="2147483670" r:id="rId5"/>
    <p:sldLayoutId id="2147483669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/>
  <p:txStyles>
    <p:titleStyle>
      <a:lvl1pPr marL="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18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1pPr>
      <a:lvl2pPr marL="6096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2pPr>
      <a:lvl3pPr marL="12192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3pPr>
      <a:lvl4pPr marL="18288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4pPr>
      <a:lvl5pPr marL="24384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3" orient="horz" pos="737" userDrawn="1">
          <p15:clr>
            <a:srgbClr val="F26B43"/>
          </p15:clr>
        </p15:guide>
        <p15:guide id="4" pos="876" userDrawn="1">
          <p15:clr>
            <a:srgbClr val="F26B43"/>
          </p15:clr>
        </p15:guide>
        <p15:guide id="5" orient="horz" pos="7903" userDrawn="1">
          <p15:clr>
            <a:srgbClr val="F26B43"/>
          </p15:clr>
        </p15:guide>
        <p15:guide id="6" pos="14484" userDrawn="1">
          <p15:clr>
            <a:srgbClr val="F26B43"/>
          </p15:clr>
        </p15:guide>
        <p15:guide id="7" pos="7703" userDrawn="1">
          <p15:clr>
            <a:srgbClr val="F26B43"/>
          </p15:clr>
        </p15:guide>
        <p15:guide id="9" pos="10311" userDrawn="1">
          <p15:clr>
            <a:srgbClr val="F26B43"/>
          </p15:clr>
        </p15:guide>
        <p15:guide id="10" pos="5616" userDrawn="1">
          <p15:clr>
            <a:srgbClr val="F26B43"/>
          </p15:clr>
        </p15:guide>
        <p15:guide id="11" pos="5344" userDrawn="1">
          <p15:clr>
            <a:srgbClr val="F26B43"/>
          </p15:clr>
        </p15:guide>
        <p15:guide id="12" pos="9993" userDrawn="1">
          <p15:clr>
            <a:srgbClr val="F26B43"/>
          </p15:clr>
        </p15:guide>
        <p15:guide id="13" orient="horz" pos="1508" userDrawn="1">
          <p15:clr>
            <a:srgbClr val="F26B43"/>
          </p15:clr>
        </p15:guide>
        <p15:guide id="14" orient="horz" pos="2460" userDrawn="1">
          <p15:clr>
            <a:srgbClr val="F26B43"/>
          </p15:clr>
        </p15:guide>
        <p15:guide id="15" orient="horz" pos="6792" userDrawn="1">
          <p15:clr>
            <a:srgbClr val="F26B43"/>
          </p15:clr>
        </p15:guide>
        <p15:guide id="16" pos="92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A6F6E5-5CBE-B107-AB2F-7258128D802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16196" y="11253182"/>
            <a:ext cx="8362723" cy="1203159"/>
          </a:xfrm>
        </p:spPr>
        <p:txBody>
          <a:bodyPr>
            <a:normAutofit/>
          </a:bodyPr>
          <a:lstStyle/>
          <a:p>
            <a:r>
              <a:rPr lang="lv-LV" sz="3200" dirty="0"/>
              <a:t>Jūnijs, 2023</a:t>
            </a:r>
          </a:p>
          <a:p>
            <a:r>
              <a:rPr lang="lv-LV" sz="3200" dirty="0"/>
              <a:t>Maija Gredzena, projektu koordinatore</a:t>
            </a:r>
            <a:endParaRPr lang="en-LV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CA4368-CEC5-409E-FAD1-5F7E7B093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7529" y="2616553"/>
            <a:ext cx="15096566" cy="3501524"/>
          </a:xfrm>
        </p:spPr>
        <p:txBody>
          <a:bodyPr>
            <a:normAutofit/>
          </a:bodyPr>
          <a:lstStyle/>
          <a:p>
            <a:pPr algn="ctr"/>
            <a:r>
              <a:rPr lang="lv-LV" b="1" dirty="0"/>
              <a:t>Rīgas Atbalsta Centrs Ukrainas iedzīvotājiem</a:t>
            </a:r>
            <a:br>
              <a:rPr lang="lv-LV" b="1" dirty="0"/>
            </a:br>
            <a:r>
              <a:rPr lang="en-US" b="1" dirty="0"/>
              <a:t> </a:t>
            </a:r>
            <a:br>
              <a:rPr lang="lv-LV" b="1" dirty="0"/>
            </a:br>
            <a:r>
              <a:rPr lang="lv-LV" b="1" dirty="0"/>
              <a:t>Vienas pieturas aģentūra</a:t>
            </a:r>
            <a:endParaRPr lang="en-LV" b="1" dirty="0"/>
          </a:p>
        </p:txBody>
      </p:sp>
    </p:spTree>
    <p:extLst>
      <p:ext uri="{BB962C8B-B14F-4D97-AF65-F5344CB8AC3E}">
        <p14:creationId xmlns:p14="http://schemas.microsoft.com/office/powerpoint/2010/main" val="383422969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45D5C9-46DE-3E03-0C17-FF6DD13E3C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lv-LV" dirty="0"/>
              <a:t>Rīgas Atbalsta Centrs Ukrainas iedzīvotājiem, 2023</a:t>
            </a:r>
            <a:endParaRPr lang="en-LV" dirty="0"/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908FE79-1B0A-44F8-B5AE-7964A6B3947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477566" y="4201245"/>
            <a:ext cx="19501894" cy="5313510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Centrs </a:t>
            </a:r>
            <a:r>
              <a:rPr lang="en-US" sz="7200" dirty="0" err="1"/>
              <a:t>izveidots</a:t>
            </a:r>
            <a:r>
              <a:rPr lang="en-US" sz="7200" dirty="0"/>
              <a:t>, </a:t>
            </a:r>
            <a:r>
              <a:rPr lang="en-US" sz="7200" dirty="0" err="1"/>
              <a:t>lai</a:t>
            </a:r>
            <a:r>
              <a:rPr lang="en-US" sz="7200" dirty="0"/>
              <a:t> </a:t>
            </a:r>
            <a:r>
              <a:rPr lang="en-US" sz="7200" dirty="0" err="1"/>
              <a:t>koncentrētu</a:t>
            </a:r>
            <a:r>
              <a:rPr lang="en-US" sz="7200" dirty="0"/>
              <a:t> </a:t>
            </a:r>
            <a:r>
              <a:rPr lang="lv-LV" sz="7200" dirty="0"/>
              <a:t>V</a:t>
            </a:r>
            <a:r>
              <a:rPr lang="en-US" sz="7200" dirty="0" err="1"/>
              <a:t>alsts</a:t>
            </a:r>
            <a:r>
              <a:rPr lang="lv-LV" sz="7200" dirty="0"/>
              <a:t>, </a:t>
            </a:r>
            <a:r>
              <a:rPr lang="en-US" sz="7200" dirty="0"/>
              <a:t>Rīgas </a:t>
            </a:r>
            <a:r>
              <a:rPr lang="en-US" sz="7200" dirty="0" err="1"/>
              <a:t>pašvaldības</a:t>
            </a:r>
            <a:r>
              <a:rPr lang="en-US" sz="7200" dirty="0"/>
              <a:t> </a:t>
            </a:r>
            <a:r>
              <a:rPr lang="lv-LV" sz="7200" dirty="0"/>
              <a:t>un NVO </a:t>
            </a:r>
            <a:r>
              <a:rPr lang="en-US" sz="7200" dirty="0" err="1"/>
              <a:t>resursus</a:t>
            </a:r>
            <a:r>
              <a:rPr lang="en-US" sz="7200" dirty="0"/>
              <a:t> </a:t>
            </a:r>
            <a:r>
              <a:rPr lang="en-US" sz="7200" dirty="0" err="1"/>
              <a:t>vienuviet</a:t>
            </a:r>
            <a:r>
              <a:rPr lang="lv-LV" sz="7200" dirty="0"/>
              <a:t>,</a:t>
            </a:r>
            <a:r>
              <a:rPr lang="en-US" sz="7200" dirty="0"/>
              <a:t> un </a:t>
            </a:r>
            <a:r>
              <a:rPr lang="en-US" sz="7200" dirty="0" err="1"/>
              <a:t>sniegtu</a:t>
            </a:r>
            <a:r>
              <a:rPr lang="en-US" sz="7200" dirty="0"/>
              <a:t> </a:t>
            </a:r>
            <a:r>
              <a:rPr lang="en-US" sz="7200" dirty="0" err="1"/>
              <a:t>maksimāli</a:t>
            </a:r>
            <a:r>
              <a:rPr lang="en-US" sz="7200" dirty="0"/>
              <a:t> </a:t>
            </a:r>
            <a:r>
              <a:rPr lang="en-US" sz="7200" dirty="0" err="1"/>
              <a:t>nepieciešamo</a:t>
            </a:r>
            <a:r>
              <a:rPr lang="en-US" sz="7200" dirty="0"/>
              <a:t> </a:t>
            </a:r>
            <a:r>
              <a:rPr lang="en-US" sz="7200" dirty="0" err="1"/>
              <a:t>palīdzību</a:t>
            </a:r>
            <a:r>
              <a:rPr lang="en-US" sz="7200" dirty="0"/>
              <a:t> Ukrainas iedzīvotājiem, </a:t>
            </a:r>
            <a:r>
              <a:rPr lang="en-US" sz="7200" dirty="0" err="1"/>
              <a:t>kuri</a:t>
            </a:r>
            <a:r>
              <a:rPr lang="en-US" sz="7200" dirty="0"/>
              <a:t> </a:t>
            </a:r>
            <a:r>
              <a:rPr lang="en-US" sz="7200" dirty="0" err="1"/>
              <a:t>meklē</a:t>
            </a:r>
            <a:r>
              <a:rPr lang="en-US" sz="7200" dirty="0"/>
              <a:t> </a:t>
            </a:r>
            <a:r>
              <a:rPr lang="en-US" sz="7200" dirty="0" err="1"/>
              <a:t>patvērumu</a:t>
            </a:r>
            <a:r>
              <a:rPr lang="en-US" sz="7200" dirty="0"/>
              <a:t> </a:t>
            </a:r>
            <a:r>
              <a:rPr lang="en-US" sz="7200" dirty="0" err="1"/>
              <a:t>Latvijā</a:t>
            </a:r>
            <a:r>
              <a:rPr lang="en-US" sz="7200" dirty="0"/>
              <a:t> un </a:t>
            </a:r>
            <a:r>
              <a:rPr lang="en-US" sz="7200" dirty="0" err="1"/>
              <a:t>Rīgā</a:t>
            </a:r>
            <a:r>
              <a:rPr lang="en-US" sz="7200" dirty="0"/>
              <a:t>.</a:t>
            </a:r>
            <a:endParaRPr lang="lv-LV" sz="7200" dirty="0"/>
          </a:p>
        </p:txBody>
      </p:sp>
    </p:spTree>
    <p:extLst>
      <p:ext uri="{BB962C8B-B14F-4D97-AF65-F5344CB8AC3E}">
        <p14:creationId xmlns:p14="http://schemas.microsoft.com/office/powerpoint/2010/main" val="238490664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45D5C9-46DE-3E03-0C17-FF6DD13E3C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lv-LV" dirty="0"/>
              <a:t>Rīgas Atbalsta Centrs Ukrainas iedzīvotājiem, 2023</a:t>
            </a:r>
            <a:endParaRPr lang="en-LV" dirty="0"/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908FE79-1B0A-44F8-B5AE-7964A6B3947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922494" y="3145534"/>
            <a:ext cx="17911483" cy="9400477"/>
          </a:xfrm>
        </p:spPr>
        <p:txBody>
          <a:bodyPr>
            <a:normAutofit/>
          </a:bodyPr>
          <a:lstStyle/>
          <a:p>
            <a:pPr indent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lv-LV" sz="6700" dirty="0"/>
              <a:t>Valsts pakalpojumi</a:t>
            </a:r>
          </a:p>
          <a:p>
            <a:pPr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4800" dirty="0"/>
              <a:t>PMLP</a:t>
            </a:r>
            <a:r>
              <a:rPr lang="lv-LV" sz="4800" b="0" dirty="0"/>
              <a:t>: uzturēšanās atļauju noformēšana, </a:t>
            </a:r>
            <a:r>
              <a:rPr lang="lv-LV" sz="4800" b="0" dirty="0" err="1"/>
              <a:t>biometrisko</a:t>
            </a:r>
            <a:r>
              <a:rPr lang="lv-LV" sz="4800" b="0" dirty="0"/>
              <a:t> datu nodošana, personas kodu ģenerēšana, konsultācijas</a:t>
            </a:r>
          </a:p>
          <a:p>
            <a:pPr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4800" dirty="0"/>
              <a:t>VUGD / AIC</a:t>
            </a:r>
            <a:r>
              <a:rPr lang="lv-LV" sz="4800" b="0" dirty="0"/>
              <a:t>: izmitināšanas nodrošināšana sadarbībā ar CAK </a:t>
            </a:r>
          </a:p>
          <a:p>
            <a:pPr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4800" dirty="0"/>
              <a:t>NVA</a:t>
            </a:r>
            <a:r>
              <a:rPr lang="lv-LV" sz="4800" b="0" dirty="0"/>
              <a:t>: darba piedāvājumi, bezdarbnieka statuss, vienreizējā darba uzsākšanas pabalsta noformēšana</a:t>
            </a:r>
            <a:endParaRPr lang="en-US" sz="7000" dirty="0"/>
          </a:p>
          <a:p>
            <a:pPr algn="ctr"/>
            <a:endParaRPr lang="lv-LV" sz="7200" dirty="0"/>
          </a:p>
        </p:txBody>
      </p:sp>
    </p:spTree>
    <p:extLst>
      <p:ext uri="{BB962C8B-B14F-4D97-AF65-F5344CB8AC3E}">
        <p14:creationId xmlns:p14="http://schemas.microsoft.com/office/powerpoint/2010/main" val="262233119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45D5C9-46DE-3E03-0C17-FF6DD13E3C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lv-LV" dirty="0"/>
              <a:t>Rīgas Atbalsta Centrs Ukrainas iedzīvotājiem, 2023</a:t>
            </a:r>
            <a:endParaRPr lang="en-LV" dirty="0"/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908FE79-1B0A-44F8-B5AE-7964A6B3947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4016188" y="2014326"/>
            <a:ext cx="18539012" cy="10388250"/>
          </a:xfrm>
        </p:spPr>
        <p:txBody>
          <a:bodyPr>
            <a:normAutofit fontScale="77500" lnSpcReduction="20000"/>
          </a:bodyPr>
          <a:lstStyle/>
          <a:p>
            <a:pPr indent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lv-LV" sz="7900" dirty="0"/>
              <a:t>Pašvaldības pakalpojumi</a:t>
            </a:r>
          </a:p>
          <a:p>
            <a:pPr indent="457200">
              <a:lnSpc>
                <a:spcPct val="120000"/>
              </a:lnSpc>
            </a:pPr>
            <a:endParaRPr lang="lv-LV" sz="7900" dirty="0"/>
          </a:p>
          <a:p>
            <a:pPr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6200" dirty="0"/>
              <a:t>AIC</a:t>
            </a:r>
            <a:r>
              <a:rPr lang="lv-LV" sz="6200" b="0" dirty="0"/>
              <a:t>: reģistrācija, personas vajadzību izzināšana un nosūtīšana uz institūciju pēc attiecīgā pakalpojuma </a:t>
            </a:r>
          </a:p>
          <a:p>
            <a:pPr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6200" dirty="0"/>
              <a:t>LD/RDS</a:t>
            </a:r>
            <a:r>
              <a:rPr lang="lv-LV" sz="6200" b="0" dirty="0"/>
              <a:t>: sociālais atbalsts, pabalsti, ES palīdzības pakas</a:t>
            </a:r>
          </a:p>
          <a:p>
            <a:pPr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6200" dirty="0"/>
              <a:t>IKSD</a:t>
            </a:r>
            <a:r>
              <a:rPr lang="lv-LV" sz="6200" b="0" dirty="0"/>
              <a:t>: konsultācijas par izglītības pakalpojumiem, pieteikumu pieņemšana</a:t>
            </a:r>
          </a:p>
          <a:p>
            <a:pPr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6200" dirty="0"/>
              <a:t>AIC / Pašvaldības policija: </a:t>
            </a:r>
            <a:r>
              <a:rPr lang="lv-LV" sz="6200" b="0" dirty="0"/>
              <a:t>izmitināšana Rīgas </a:t>
            </a:r>
            <a:r>
              <a:rPr lang="lv-LV" sz="6200" b="0" dirty="0" err="1"/>
              <a:t>valstspilsētā</a:t>
            </a:r>
            <a:endParaRPr lang="lv-LV" sz="6200" b="0" dirty="0"/>
          </a:p>
          <a:p>
            <a:pPr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6200" dirty="0"/>
              <a:t>Bāriņtiesa</a:t>
            </a:r>
            <a:r>
              <a:rPr lang="lv-LV" sz="6200" b="0" dirty="0"/>
              <a:t>: aizbildņu iecelšana nepavadītiem nepilngadīgajiem</a:t>
            </a:r>
          </a:p>
          <a:p>
            <a:pPr indent="-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6200" dirty="0"/>
              <a:t>Rīgas satiksme: </a:t>
            </a:r>
            <a:r>
              <a:rPr lang="lv-LV" sz="6200" b="0" dirty="0"/>
              <a:t>e-taloni</a:t>
            </a:r>
          </a:p>
          <a:p>
            <a:pPr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7000" dirty="0"/>
          </a:p>
          <a:p>
            <a:pPr algn="ctr"/>
            <a:endParaRPr lang="lv-LV" sz="7200" dirty="0"/>
          </a:p>
        </p:txBody>
      </p:sp>
    </p:spTree>
    <p:extLst>
      <p:ext uri="{BB962C8B-B14F-4D97-AF65-F5344CB8AC3E}">
        <p14:creationId xmlns:p14="http://schemas.microsoft.com/office/powerpoint/2010/main" val="200973058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45D5C9-46DE-3E03-0C17-FF6DD13E3C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lv-LV" dirty="0"/>
              <a:t>Rīgas Atbalsta Centrs Ukrainas iedzīvotājiem, 2023</a:t>
            </a:r>
            <a:endParaRPr lang="en-LV" dirty="0"/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908FE79-1B0A-44F8-B5AE-7964A6B3947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994212" y="2278192"/>
            <a:ext cx="19076894" cy="9422030"/>
          </a:xfrm>
        </p:spPr>
        <p:txBody>
          <a:bodyPr>
            <a:normAutofit fontScale="85000" lnSpcReduction="20000"/>
          </a:bodyPr>
          <a:lstStyle/>
          <a:p>
            <a:pPr indent="457200">
              <a:lnSpc>
                <a:spcPct val="120000"/>
              </a:lnSpc>
            </a:pPr>
            <a:r>
              <a:rPr lang="lv-LV" sz="7200" dirty="0"/>
              <a:t>NVO, brīvprātīgie un cits atbalsts</a:t>
            </a:r>
          </a:p>
          <a:p>
            <a:pPr indent="457200">
              <a:lnSpc>
                <a:spcPct val="120000"/>
              </a:lnSpc>
            </a:pPr>
            <a:endParaRPr lang="lv-LV" sz="7200" dirty="0"/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5200" dirty="0"/>
              <a:t>Biedrība «Gribu palīdzēt bēgļiem»: </a:t>
            </a:r>
            <a:r>
              <a:rPr lang="lv-LV" sz="5200" b="0" dirty="0"/>
              <a:t>brīvprātīgie, konsultācijas par NVO pakalpojumiem un atbalstu, privātpersonu atbalsts</a:t>
            </a:r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5200" dirty="0"/>
              <a:t>Biedrība «Tavi draugi»: </a:t>
            </a:r>
            <a:r>
              <a:rPr lang="lv-LV" sz="5200" b="0" dirty="0"/>
              <a:t>Viesistaba</a:t>
            </a:r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5200" dirty="0"/>
              <a:t>IOM</a:t>
            </a:r>
            <a:r>
              <a:rPr lang="lv-LV" sz="5200" b="0" dirty="0"/>
              <a:t> (Starptautiskā Migrācijas organizācija)</a:t>
            </a:r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5200" dirty="0"/>
              <a:t>Biedrība «VICHE»</a:t>
            </a:r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5200" dirty="0"/>
              <a:t>Bērnu psihologs</a:t>
            </a:r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5200" dirty="0"/>
              <a:t>Brīvprātīgo datubāze:  </a:t>
            </a:r>
            <a:r>
              <a:rPr lang="lv-LV" sz="5200" b="0" dirty="0"/>
              <a:t>Centrā strādājuši vairāk kā 800 unikālie brīvprātīgie, kuri turpina iesaistīties Centra rīkotajos pasākumos (piem., Rīgas ziedoto autobusu akcija)</a:t>
            </a:r>
          </a:p>
          <a:p>
            <a:pPr marL="85725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5200" b="0" dirty="0"/>
          </a:p>
          <a:p>
            <a:pPr>
              <a:lnSpc>
                <a:spcPct val="120000"/>
              </a:lnSpc>
            </a:pPr>
            <a:endParaRPr lang="lv-LV" sz="5200" b="0" dirty="0"/>
          </a:p>
          <a:p>
            <a:pPr>
              <a:lnSpc>
                <a:spcPct val="120000"/>
              </a:lnSpc>
            </a:pPr>
            <a:endParaRPr lang="en-US" sz="8000" dirty="0"/>
          </a:p>
          <a:p>
            <a:pPr marL="85725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lv-LV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7200" dirty="0"/>
          </a:p>
          <a:p>
            <a:pPr algn="ctr"/>
            <a:endParaRPr lang="lv-LV" sz="7200" dirty="0"/>
          </a:p>
        </p:txBody>
      </p:sp>
    </p:spTree>
    <p:extLst>
      <p:ext uri="{BB962C8B-B14F-4D97-AF65-F5344CB8AC3E}">
        <p14:creationId xmlns:p14="http://schemas.microsoft.com/office/powerpoint/2010/main" val="161985548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45D5C9-46DE-3E03-0C17-FF6DD13E3C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lv-LV" dirty="0"/>
              <a:t>Rīgas Atbalsta Centrs Ukrainas iedzīvotājiem, 2023</a:t>
            </a:r>
            <a:endParaRPr lang="en-LV" dirty="0"/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908FE79-1B0A-44F8-B5AE-7964A6B3947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245224" y="2547134"/>
            <a:ext cx="19525129" cy="9422030"/>
          </a:xfrm>
        </p:spPr>
        <p:txBody>
          <a:bodyPr>
            <a:normAutofit/>
          </a:bodyPr>
          <a:lstStyle/>
          <a:p>
            <a:pPr indent="457200">
              <a:lnSpc>
                <a:spcPct val="120000"/>
              </a:lnSpc>
            </a:pPr>
            <a:r>
              <a:rPr lang="lv-LV" sz="7200" dirty="0"/>
              <a:t>NVO, brīvprātīgie un cits atbalsts</a:t>
            </a:r>
          </a:p>
          <a:p>
            <a:pPr marL="85725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5200" b="0" dirty="0"/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4800" dirty="0"/>
              <a:t>Darba birža: </a:t>
            </a:r>
            <a:r>
              <a:rPr lang="lv-LV" sz="4800" b="0" dirty="0"/>
              <a:t>Centrā jau notikušas 20 darba biržas</a:t>
            </a:r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4800" dirty="0"/>
              <a:t>Valodu kursi: </a:t>
            </a:r>
            <a:r>
              <a:rPr lang="lv-LV" sz="4800" b="0" dirty="0"/>
              <a:t>Rīgas pašvaldības darbiniekiem, NVO rīkoti kursi, Valodu klubiņi </a:t>
            </a:r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4800" dirty="0"/>
              <a:t>Cits atbalsts:</a:t>
            </a:r>
            <a:r>
              <a:rPr lang="lv-LV" sz="4800" b="0" dirty="0"/>
              <a:t> LMT SIM kartes, ELIS paklāju nomaiņa un roku dezinfekcijas līdzekļi, dažādi ziedojumi Centra klientiem (kafija, saldējumi, sulas, ūdens u.c.)</a:t>
            </a:r>
          </a:p>
          <a:p>
            <a:pPr>
              <a:lnSpc>
                <a:spcPct val="120000"/>
              </a:lnSpc>
            </a:pPr>
            <a:endParaRPr lang="lv-LV" sz="5200" b="0" dirty="0"/>
          </a:p>
          <a:p>
            <a:pPr>
              <a:lnSpc>
                <a:spcPct val="120000"/>
              </a:lnSpc>
            </a:pPr>
            <a:endParaRPr lang="en-US" sz="8000" dirty="0"/>
          </a:p>
          <a:p>
            <a:pPr marL="85725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lv-LV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7200" dirty="0"/>
          </a:p>
          <a:p>
            <a:pPr algn="ctr"/>
            <a:endParaRPr lang="lv-LV" sz="7200" dirty="0"/>
          </a:p>
        </p:txBody>
      </p:sp>
    </p:spTree>
    <p:extLst>
      <p:ext uri="{BB962C8B-B14F-4D97-AF65-F5344CB8AC3E}">
        <p14:creationId xmlns:p14="http://schemas.microsoft.com/office/powerpoint/2010/main" val="313893239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45D5C9-46DE-3E03-0C17-FF6DD13E3C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lv-LV" dirty="0"/>
              <a:t>Rīgas Atbalsta Centrs Ukrainas iedzīvotājiem, 2023</a:t>
            </a:r>
            <a:endParaRPr lang="en-LV" dirty="0"/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908FE79-1B0A-44F8-B5AE-7964A6B3947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635622" y="2923651"/>
            <a:ext cx="20959483" cy="942203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lv-LV" sz="7200" dirty="0"/>
              <a:t>Rīgas Atbalsta Centrs Ukrainas iedzīvotājiem skaitļos</a:t>
            </a:r>
          </a:p>
          <a:p>
            <a:pPr marL="85725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5200" b="0" dirty="0"/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5200" b="0" dirty="0"/>
              <a:t>Uz maija beigām Rīgas pilsētā ir reģistrētas </a:t>
            </a:r>
            <a:r>
              <a:rPr lang="lv-LV" sz="5200" dirty="0"/>
              <a:t>22035</a:t>
            </a:r>
            <a:r>
              <a:rPr lang="lv-LV" sz="5200" b="0" dirty="0"/>
              <a:t> personas, no tām </a:t>
            </a:r>
            <a:r>
              <a:rPr lang="lv-LV" sz="5200" dirty="0"/>
              <a:t>18187</a:t>
            </a:r>
            <a:r>
              <a:rPr lang="lv-LV" sz="5200" b="0" dirty="0"/>
              <a:t> ir aktīvs statuss. Dienā vidēji </a:t>
            </a:r>
            <a:r>
              <a:rPr lang="lv-LV" sz="5200" dirty="0"/>
              <a:t>20</a:t>
            </a:r>
            <a:r>
              <a:rPr lang="lv-LV" sz="5200" b="0" dirty="0"/>
              <a:t> jaunas reģistrācijas </a:t>
            </a:r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5200" b="0" dirty="0"/>
              <a:t>Centru ik dienu apmeklē vidēji </a:t>
            </a:r>
            <a:r>
              <a:rPr lang="lv-LV" sz="5200" dirty="0"/>
              <a:t>450</a:t>
            </a:r>
            <a:r>
              <a:rPr lang="lv-LV" sz="5200" b="0" dirty="0"/>
              <a:t> apmeklētāji</a:t>
            </a:r>
          </a:p>
          <a:p>
            <a:pPr marL="857250" indent="-8572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5200" b="0" dirty="0"/>
              <a:t>Rīgā šobrīd izmitinātas </a:t>
            </a:r>
            <a:r>
              <a:rPr lang="lv-LV" sz="5200" dirty="0"/>
              <a:t>507</a:t>
            </a:r>
            <a:r>
              <a:rPr lang="lv-LV" sz="5200" b="0" dirty="0"/>
              <a:t> personas</a:t>
            </a:r>
          </a:p>
          <a:p>
            <a:pPr>
              <a:lnSpc>
                <a:spcPct val="120000"/>
              </a:lnSpc>
            </a:pPr>
            <a:endParaRPr lang="lv-LV" sz="5200" b="0" dirty="0"/>
          </a:p>
          <a:p>
            <a:pPr>
              <a:lnSpc>
                <a:spcPct val="120000"/>
              </a:lnSpc>
            </a:pPr>
            <a:endParaRPr lang="en-US" sz="8000" dirty="0"/>
          </a:p>
          <a:p>
            <a:pPr marL="85725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lv-LV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7200" dirty="0"/>
          </a:p>
          <a:p>
            <a:pPr algn="ctr"/>
            <a:endParaRPr lang="lv-LV" sz="7200" dirty="0"/>
          </a:p>
        </p:txBody>
      </p:sp>
    </p:spTree>
    <p:extLst>
      <p:ext uri="{BB962C8B-B14F-4D97-AF65-F5344CB8AC3E}">
        <p14:creationId xmlns:p14="http://schemas.microsoft.com/office/powerpoint/2010/main" val="90724920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45D5C9-46DE-3E03-0C17-FF6DD13E3C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lv-LV" dirty="0"/>
              <a:t>Rīgas Atbalsta Centrs Ukrainas iedzīvotājiem, 2023</a:t>
            </a:r>
            <a:endParaRPr lang="en-LV" dirty="0"/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908FE79-1B0A-44F8-B5AE-7964A6B3947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083859" y="1812028"/>
            <a:ext cx="19991294" cy="9422030"/>
          </a:xfrm>
        </p:spPr>
        <p:txBody>
          <a:bodyPr>
            <a:normAutofit/>
          </a:bodyPr>
          <a:lstStyle/>
          <a:p>
            <a:pPr indent="457200">
              <a:lnSpc>
                <a:spcPct val="120000"/>
              </a:lnSpc>
            </a:pPr>
            <a:r>
              <a:rPr lang="lv-LV" sz="7200" dirty="0"/>
              <a:t>Izaicinājumi</a:t>
            </a:r>
          </a:p>
          <a:p>
            <a:pPr indent="457200">
              <a:lnSpc>
                <a:spcPct val="120000"/>
              </a:lnSpc>
            </a:pPr>
            <a:endParaRPr lang="lv-LV" sz="7200" dirty="0"/>
          </a:p>
          <a:p>
            <a:pPr marL="685800" indent="-6858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4800" dirty="0"/>
              <a:t>Valodas apmācība</a:t>
            </a:r>
            <a:r>
              <a:rPr lang="lv-LV" sz="4800" b="0" dirty="0"/>
              <a:t>: Latviešu valoda, Angļu valoda</a:t>
            </a:r>
          </a:p>
          <a:p>
            <a:pPr marL="685800" indent="-6858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4800" dirty="0"/>
              <a:t>Nodarbinātība: </a:t>
            </a:r>
            <a:r>
              <a:rPr lang="lv-LV" sz="4800" b="0" dirty="0"/>
              <a:t>Darba iespējas ilgtermiņā</a:t>
            </a:r>
          </a:p>
          <a:p>
            <a:pPr marL="685800" indent="-6858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4800" dirty="0"/>
              <a:t>Mājoklis ilgtermiņā</a:t>
            </a:r>
          </a:p>
          <a:p>
            <a:pPr marL="685800" indent="-6858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v-LV" sz="4800" dirty="0"/>
              <a:t>Pakalpojumi: </a:t>
            </a:r>
            <a:r>
              <a:rPr lang="lv-LV" sz="4800" b="0" dirty="0"/>
              <a:t>sadarbībā ar partneriem papildināt pakalpojumu klāstu, izslēgt tos, pēc kuriem nav pieprasījums</a:t>
            </a:r>
          </a:p>
          <a:p>
            <a:pPr>
              <a:lnSpc>
                <a:spcPct val="120000"/>
              </a:lnSpc>
            </a:pPr>
            <a:endParaRPr lang="lv-LV" sz="5200" b="0" dirty="0"/>
          </a:p>
          <a:p>
            <a:pPr>
              <a:lnSpc>
                <a:spcPct val="120000"/>
              </a:lnSpc>
            </a:pPr>
            <a:endParaRPr lang="en-US" sz="8000" dirty="0"/>
          </a:p>
          <a:p>
            <a:pPr marL="85725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lv-LV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7200" dirty="0"/>
          </a:p>
          <a:p>
            <a:pPr algn="ctr"/>
            <a:endParaRPr lang="lv-LV" sz="7200" dirty="0"/>
          </a:p>
        </p:txBody>
      </p:sp>
    </p:spTree>
    <p:extLst>
      <p:ext uri="{BB962C8B-B14F-4D97-AF65-F5344CB8AC3E}">
        <p14:creationId xmlns:p14="http://schemas.microsoft.com/office/powerpoint/2010/main" val="111127709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4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45D5C9-46DE-3E03-0C17-FF6DD13E3C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lv-LV" dirty="0"/>
              <a:t>Rīgas Atbalsta Centrs Ukrainas iedzīvotājiem, 2023</a:t>
            </a:r>
            <a:endParaRPr lang="en-LV" dirty="0"/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908FE79-1B0A-44F8-B5AE-7964A6B3947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3083859" y="1812028"/>
            <a:ext cx="19991294" cy="942203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lv-LV" sz="5200" b="0" dirty="0"/>
          </a:p>
          <a:p>
            <a:pPr>
              <a:lnSpc>
                <a:spcPct val="120000"/>
              </a:lnSpc>
            </a:pPr>
            <a:endParaRPr lang="en-US" sz="8000" dirty="0"/>
          </a:p>
          <a:p>
            <a:pPr marL="85725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lv-LV" sz="72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7200" dirty="0"/>
          </a:p>
          <a:p>
            <a:pPr algn="ctr"/>
            <a:endParaRPr lang="lv-LV" sz="72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EB5840F-8BA6-45DE-ACEF-5C5658E7A9BA}"/>
              </a:ext>
            </a:extLst>
          </p:cNvPr>
          <p:cNvSpPr txBox="1">
            <a:spLocks/>
          </p:cNvSpPr>
          <p:nvPr/>
        </p:nvSpPr>
        <p:spPr>
          <a:xfrm>
            <a:off x="4385581" y="2627031"/>
            <a:ext cx="15612837" cy="3326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algn="ctr" hangingPunct="1"/>
            <a:r>
              <a:rPr lang="lv-LV"/>
              <a:t>Rīgas Atbalsta Centrs Ukrainas iedzīvotājiem</a:t>
            </a:r>
            <a:endParaRPr lang="en-LV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E2199A8-EEA0-4AC1-A123-7C81BE34C76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3833102" y="6858000"/>
            <a:ext cx="9898716" cy="5472859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lv-LV" sz="4000" dirty="0"/>
              <a:t>Jūnijs</a:t>
            </a:r>
            <a:r>
              <a:rPr lang="en-GB" sz="4000" dirty="0"/>
              <a:t>, </a:t>
            </a:r>
            <a:r>
              <a:rPr lang="lv-LV" sz="4000" dirty="0"/>
              <a:t>2023</a:t>
            </a:r>
          </a:p>
          <a:p>
            <a:pPr algn="r"/>
            <a:r>
              <a:rPr lang="lv-LV" sz="4000" dirty="0"/>
              <a:t>Maija Gredzena</a:t>
            </a:r>
          </a:p>
          <a:p>
            <a:pPr algn="r"/>
            <a:endParaRPr lang="lv-LV" sz="4000" dirty="0"/>
          </a:p>
          <a:p>
            <a:pPr algn="r"/>
            <a:r>
              <a:rPr lang="lv-LV" sz="4000" dirty="0"/>
              <a:t>Rīgas </a:t>
            </a:r>
            <a:r>
              <a:rPr lang="lv-LV" sz="4000" dirty="0" err="1"/>
              <a:t>Valstspilsētas</a:t>
            </a:r>
            <a:r>
              <a:rPr lang="lv-LV" sz="4000" dirty="0"/>
              <a:t> pašvaldības centrālās administrācijas</a:t>
            </a:r>
          </a:p>
          <a:p>
            <a:pPr algn="r"/>
            <a:r>
              <a:rPr lang="lv-LV" sz="4000" dirty="0"/>
              <a:t>Rīgas pilsētas apkaimju iedzīvotāju centra</a:t>
            </a:r>
          </a:p>
          <a:p>
            <a:pPr algn="r"/>
            <a:r>
              <a:rPr lang="lv-LV" sz="4000" dirty="0"/>
              <a:t>Apkaimju attīstības, sabiedrības integrācijas pārvaldes</a:t>
            </a:r>
          </a:p>
          <a:p>
            <a:pPr algn="r"/>
            <a:r>
              <a:rPr lang="lv-LV" sz="4000" dirty="0"/>
              <a:t>Ukrainas iedzīvotāju atbalsta nodaļas</a:t>
            </a:r>
          </a:p>
          <a:p>
            <a:pPr algn="r"/>
            <a:r>
              <a:rPr lang="lv-LV" sz="4000" dirty="0"/>
              <a:t>Projektu koordinatore</a:t>
            </a:r>
          </a:p>
          <a:p>
            <a:pPr algn="r"/>
            <a:endParaRPr lang="lv-LV" sz="4000" dirty="0"/>
          </a:p>
          <a:p>
            <a:pPr algn="r"/>
            <a:r>
              <a:rPr lang="lv-LV" sz="4000" dirty="0"/>
              <a:t>+371 29338966</a:t>
            </a:r>
          </a:p>
          <a:p>
            <a:pPr algn="r"/>
            <a:r>
              <a:rPr lang="lv-LV" sz="4000" dirty="0"/>
              <a:t>Amatu iela 4, Rīga, LV-1050</a:t>
            </a:r>
          </a:p>
          <a:p>
            <a:pPr algn="r"/>
            <a:r>
              <a:rPr lang="lv-LV" sz="4000" dirty="0"/>
              <a:t>maija.gredzena@riga.lv</a:t>
            </a:r>
          </a:p>
          <a:p>
            <a:endParaRPr lang="en-US" sz="40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86854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RIGA_2022">
  <a:themeElements>
    <a:clrScheme name="RIGA">
      <a:dk1>
        <a:srgbClr val="000B40"/>
      </a:dk1>
      <a:lt1>
        <a:srgbClr val="244CD3"/>
      </a:lt1>
      <a:dk2>
        <a:srgbClr val="244CD3"/>
      </a:dk2>
      <a:lt2>
        <a:srgbClr val="FFFFFF"/>
      </a:lt2>
      <a:accent1>
        <a:srgbClr val="AAD0FF"/>
      </a:accent1>
      <a:accent2>
        <a:srgbClr val="E2FF86"/>
      </a:accent2>
      <a:accent3>
        <a:srgbClr val="0D382C"/>
      </a:accent3>
      <a:accent4>
        <a:srgbClr val="78E9B8"/>
      </a:accent4>
      <a:accent5>
        <a:srgbClr val="BEAFEC"/>
      </a:accent5>
      <a:accent6>
        <a:srgbClr val="77893A"/>
      </a:accent6>
      <a:hlink>
        <a:srgbClr val="000A40"/>
      </a:hlink>
      <a:folHlink>
        <a:srgbClr val="000A40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445</Words>
  <Application>Microsoft Office PowerPoint</Application>
  <PresentationFormat>Pielāgots</PresentationFormat>
  <Paragraphs>82</Paragraphs>
  <Slides>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3" baseType="lpstr">
      <vt:lpstr>Arial</vt:lpstr>
      <vt:lpstr>GILROY-SEMIBOLD</vt:lpstr>
      <vt:lpstr>Helvetica Neue</vt:lpstr>
      <vt:lpstr>RIGA_2022</vt:lpstr>
      <vt:lpstr>Rīgas Atbalsta Centrs Ukrainas iedzīvotājiem   Vienas pieturas aģentūra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Maija Gredzena</dc:creator>
  <cp:lastModifiedBy>Marika Barone</cp:lastModifiedBy>
  <cp:revision>53</cp:revision>
  <dcterms:modified xsi:type="dcterms:W3CDTF">2023-06-06T06:01:53Z</dcterms:modified>
</cp:coreProperties>
</file>