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77" r:id="rId5"/>
    <p:sldMasterId id="2147483802" r:id="rId6"/>
  </p:sldMasterIdLst>
  <p:notesMasterIdLst>
    <p:notesMasterId r:id="rId43"/>
  </p:notesMasterIdLst>
  <p:handoutMasterIdLst>
    <p:handoutMasterId r:id="rId44"/>
  </p:handoutMasterIdLst>
  <p:sldIdLst>
    <p:sldId id="384" r:id="rId7"/>
    <p:sldId id="366" r:id="rId8"/>
    <p:sldId id="363" r:id="rId9"/>
    <p:sldId id="422" r:id="rId10"/>
    <p:sldId id="370" r:id="rId11"/>
    <p:sldId id="386" r:id="rId12"/>
    <p:sldId id="387" r:id="rId13"/>
    <p:sldId id="388" r:id="rId14"/>
    <p:sldId id="390" r:id="rId15"/>
    <p:sldId id="389" r:id="rId16"/>
    <p:sldId id="391" r:id="rId17"/>
    <p:sldId id="392" r:id="rId18"/>
    <p:sldId id="393" r:id="rId19"/>
    <p:sldId id="397" r:id="rId20"/>
    <p:sldId id="413" r:id="rId21"/>
    <p:sldId id="418" r:id="rId22"/>
    <p:sldId id="395" r:id="rId23"/>
    <p:sldId id="421" r:id="rId24"/>
    <p:sldId id="420" r:id="rId25"/>
    <p:sldId id="427" r:id="rId26"/>
    <p:sldId id="434" r:id="rId27"/>
    <p:sldId id="430" r:id="rId28"/>
    <p:sldId id="431" r:id="rId29"/>
    <p:sldId id="433" r:id="rId30"/>
    <p:sldId id="401" r:id="rId31"/>
    <p:sldId id="403" r:id="rId32"/>
    <p:sldId id="404" r:id="rId33"/>
    <p:sldId id="405" r:id="rId34"/>
    <p:sldId id="399" r:id="rId35"/>
    <p:sldId id="407" r:id="rId36"/>
    <p:sldId id="414" r:id="rId37"/>
    <p:sldId id="415" r:id="rId38"/>
    <p:sldId id="417" r:id="rId39"/>
    <p:sldId id="432" r:id="rId40"/>
    <p:sldId id="425" r:id="rId41"/>
    <p:sldId id="419" r:id="rId42"/>
  </p:sldIdLst>
  <p:sldSz cx="12192000" cy="6858000"/>
  <p:notesSz cx="6797675" cy="9928225"/>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152">
          <p15:clr>
            <a:srgbClr val="A4A3A4"/>
          </p15:clr>
        </p15:guide>
        <p15:guide id="7" orient="horz" pos="4020" userDrawn="1">
          <p15:clr>
            <a:srgbClr val="A4A3A4"/>
          </p15:clr>
        </p15:guide>
        <p15:guide id="12" orient="horz" pos="2163" userDrawn="1">
          <p15:clr>
            <a:srgbClr val="A4A3A4"/>
          </p15:clr>
        </p15:guide>
        <p15:guide id="15" pos="384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D173A4-7D36-6628-055C-01AEB7A91FB3}" name="Mitchell, Alexia (KTMLP)" initials="MA(" userId="S::alexia.mitchell@kantar.com::c49c006f-6766-44ce-978c-7c365abb019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7F"/>
    <a:srgbClr val="99BFFF"/>
    <a:srgbClr val="D4EB8E"/>
    <a:srgbClr val="202444"/>
    <a:srgbClr val="FFFFFF"/>
    <a:srgbClr val="000000"/>
    <a:srgbClr val="333333"/>
    <a:srgbClr val="E6304B"/>
    <a:srgbClr val="E7E7E7"/>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96247" autoAdjust="0"/>
  </p:normalViewPr>
  <p:slideViewPr>
    <p:cSldViewPr snapToGrid="0" showGuides="1">
      <p:cViewPr varScale="1">
        <p:scale>
          <a:sx n="110" d="100"/>
          <a:sy n="110" d="100"/>
        </p:scale>
        <p:origin x="288" y="96"/>
      </p:cViewPr>
      <p:guideLst>
        <p:guide orient="horz" pos="4152"/>
        <p:guide orient="horz" pos="4020"/>
        <p:guide orient="horz" pos="2163"/>
        <p:guide pos="384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110" d="100"/>
          <a:sy n="110" d="100"/>
        </p:scale>
        <p:origin x="423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20331952450638"/>
          <c:y val="1.7006346792579608E-2"/>
          <c:w val="0.84497235621691846"/>
          <c:h val="0.66275768236963317"/>
        </c:manualLayout>
      </c:layout>
      <c:barChart>
        <c:barDir val="col"/>
        <c:grouping val="clustered"/>
        <c:varyColors val="0"/>
        <c:ser>
          <c:idx val="0"/>
          <c:order val="0"/>
          <c:tx>
            <c:strRef>
              <c:f>Sheet1!$B$1</c:f>
              <c:strCache>
                <c:ptCount val="1"/>
                <c:pt idx="0">
                  <c:v>Q3 2023</c:v>
                </c:pt>
              </c:strCache>
            </c:strRef>
          </c:tx>
          <c:spPr>
            <a:solidFill>
              <a:srgbClr val="99BFFF"/>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Rīgā</c:v>
                </c:pt>
                <c:pt idx="1">
                  <c:v>Citur</c:v>
                </c:pt>
              </c:strCache>
            </c:strRef>
          </c:cat>
          <c:val>
            <c:numRef>
              <c:f>Sheet1!$B$2:$B$3</c:f>
              <c:numCache>
                <c:formatCode>0%</c:formatCode>
                <c:ptCount val="2"/>
                <c:pt idx="0">
                  <c:v>0.91</c:v>
                </c:pt>
                <c:pt idx="1">
                  <c:v>0.09</c:v>
                </c:pt>
              </c:numCache>
            </c:numRef>
          </c:val>
          <c:extLst>
            <c:ext xmlns:c16="http://schemas.microsoft.com/office/drawing/2014/chart" uri="{C3380CC4-5D6E-409C-BE32-E72D297353CC}">
              <c16:uniqueId val="{00000001-983D-49CA-B253-9C59C59AE4B1}"/>
            </c:ext>
          </c:extLst>
        </c:ser>
        <c:dLbls>
          <c:dLblPos val="outEnd"/>
          <c:showLegendKey val="0"/>
          <c:showVal val="1"/>
          <c:showCatName val="0"/>
          <c:showSerName val="0"/>
          <c:showPercent val="0"/>
          <c:showBubbleSize val="0"/>
        </c:dLbls>
        <c:gapWidth val="20"/>
        <c:axId val="726011440"/>
        <c:axId val="726035056"/>
      </c:barChart>
      <c:catAx>
        <c:axId val="7260114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1" i="0" u="none" strike="noStrike" kern="1200" baseline="0">
                <a:solidFill>
                  <a:schemeClr val="tx1"/>
                </a:solidFill>
                <a:latin typeface="+mn-lt"/>
                <a:ea typeface="+mn-ea"/>
                <a:cs typeface="+mn-cs"/>
              </a:defRPr>
            </a:pPr>
            <a:endParaRPr lang="lv-LV"/>
          </a:p>
        </c:txPr>
        <c:crossAx val="726035056"/>
        <c:crosses val="autoZero"/>
        <c:auto val="1"/>
        <c:lblAlgn val="ctr"/>
        <c:lblOffset val="100"/>
        <c:noMultiLvlLbl val="0"/>
      </c:catAx>
      <c:valAx>
        <c:axId val="726035056"/>
        <c:scaling>
          <c:orientation val="minMax"/>
        </c:scaling>
        <c:delete val="1"/>
        <c:axPos val="l"/>
        <c:numFmt formatCode="0%" sourceLinked="1"/>
        <c:majorTickMark val="out"/>
        <c:minorTickMark val="none"/>
        <c:tickLblPos val="nextTo"/>
        <c:crossAx val="726011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8.7425840918629621E-2"/>
          <c:w val="0.52157201254267738"/>
          <c:h val="0.82518903119156861"/>
        </c:manualLayout>
      </c:layout>
      <c:doughnutChart>
        <c:varyColors val="1"/>
        <c:ser>
          <c:idx val="0"/>
          <c:order val="0"/>
          <c:tx>
            <c:strRef>
              <c:f>Sheet1!$B$1</c:f>
              <c:strCache>
                <c:ptCount val="1"/>
                <c:pt idx="0">
                  <c:v>Vecums</c:v>
                </c:pt>
              </c:strCache>
            </c:strRef>
          </c:tx>
          <c:spPr>
            <a:solidFill>
              <a:srgbClr val="99BFFF"/>
            </a:solidFill>
          </c:spPr>
          <c:dPt>
            <c:idx val="0"/>
            <c:bubble3D val="0"/>
            <c:spPr>
              <a:solidFill>
                <a:srgbClr val="00307F"/>
              </a:solidFill>
              <a:ln w="19050">
                <a:solidFill>
                  <a:schemeClr val="lt1"/>
                </a:solidFill>
              </a:ln>
              <a:effectLst/>
            </c:spPr>
            <c:extLst>
              <c:ext xmlns:c16="http://schemas.microsoft.com/office/drawing/2014/chart" uri="{C3380CC4-5D6E-409C-BE32-E72D297353CC}">
                <c16:uniqueId val="{00000001-D80A-4B1D-A2D9-CF9DFD2EB234}"/>
              </c:ext>
            </c:extLst>
          </c:dPt>
          <c:dPt>
            <c:idx val="1"/>
            <c:bubble3D val="0"/>
            <c:spPr>
              <a:solidFill>
                <a:srgbClr val="99BFFF"/>
              </a:solidFill>
              <a:ln w="19050">
                <a:solidFill>
                  <a:schemeClr val="lt1"/>
                </a:solidFill>
              </a:ln>
              <a:effectLst/>
            </c:spPr>
            <c:extLst>
              <c:ext xmlns:c16="http://schemas.microsoft.com/office/drawing/2014/chart" uri="{C3380CC4-5D6E-409C-BE32-E72D297353CC}">
                <c16:uniqueId val="{00000003-D80A-4B1D-A2D9-CF9DFD2EB234}"/>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D80A-4B1D-A2D9-CF9DFD2EB234}"/>
              </c:ext>
            </c:extLst>
          </c:dPt>
          <c:dPt>
            <c:idx val="3"/>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7-D80A-4B1D-A2D9-CF9DFD2EB234}"/>
              </c:ext>
            </c:extLst>
          </c:dPt>
          <c:dPt>
            <c:idx val="4"/>
            <c:bubble3D val="0"/>
            <c:spPr>
              <a:solidFill>
                <a:srgbClr val="D4EB8E"/>
              </a:solidFill>
              <a:ln w="19050">
                <a:solidFill>
                  <a:schemeClr val="lt1"/>
                </a:solidFill>
              </a:ln>
              <a:effectLst/>
            </c:spPr>
            <c:extLst>
              <c:ext xmlns:c16="http://schemas.microsoft.com/office/drawing/2014/chart" uri="{C3380CC4-5D6E-409C-BE32-E72D297353CC}">
                <c16:uniqueId val="{00000009-D80A-4B1D-A2D9-CF9DFD2EB234}"/>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18-24</c:v>
                </c:pt>
                <c:pt idx="1">
                  <c:v>25-34</c:v>
                </c:pt>
                <c:pt idx="2">
                  <c:v>35-44</c:v>
                </c:pt>
                <c:pt idx="3">
                  <c:v>45-54</c:v>
                </c:pt>
                <c:pt idx="4">
                  <c:v>55-74</c:v>
                </c:pt>
              </c:strCache>
            </c:strRef>
          </c:cat>
          <c:val>
            <c:numRef>
              <c:f>Sheet1!$B$2:$B$6</c:f>
              <c:numCache>
                <c:formatCode>0%</c:formatCode>
                <c:ptCount val="5"/>
                <c:pt idx="0">
                  <c:v>0.09</c:v>
                </c:pt>
                <c:pt idx="1">
                  <c:v>0.17</c:v>
                </c:pt>
                <c:pt idx="2">
                  <c:v>0.22</c:v>
                </c:pt>
                <c:pt idx="3">
                  <c:v>0.19</c:v>
                </c:pt>
                <c:pt idx="4">
                  <c:v>0.32</c:v>
                </c:pt>
              </c:numCache>
            </c:numRef>
          </c:val>
          <c:extLst>
            <c:ext xmlns:c16="http://schemas.microsoft.com/office/drawing/2014/chart" uri="{C3380CC4-5D6E-409C-BE32-E72D297353CC}">
              <c16:uniqueId val="{0000000A-D80A-4B1D-A2D9-CF9DFD2EB234}"/>
            </c:ext>
          </c:extLst>
        </c:ser>
        <c:dLbls>
          <c:showLegendKey val="0"/>
          <c:showVal val="1"/>
          <c:showCatName val="0"/>
          <c:showSerName val="0"/>
          <c:showPercent val="0"/>
          <c:showBubbleSize val="0"/>
          <c:showLeaderLines val="1"/>
        </c:dLbls>
        <c:firstSliceAng val="3"/>
        <c:holeSize val="52"/>
      </c:doughnutChart>
      <c:spPr>
        <a:noFill/>
        <a:ln>
          <a:noFill/>
        </a:ln>
        <a:effectLst/>
      </c:spPr>
    </c:plotArea>
    <c:legend>
      <c:legendPos val="r"/>
      <c:layout>
        <c:manualLayout>
          <c:xMode val="edge"/>
          <c:yMode val="edge"/>
          <c:x val="0.61467420956221752"/>
          <c:y val="0.12410879561862984"/>
          <c:w val="0.22933057839238408"/>
          <c:h val="0.7859327236801553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07278512201843"/>
          <c:y val="0.10680684922754816"/>
          <c:w val="0.73592721829963126"/>
          <c:h val="0.87086110774731673"/>
        </c:manualLayout>
      </c:layout>
      <c:barChart>
        <c:barDir val="col"/>
        <c:grouping val="clustered"/>
        <c:varyColors val="0"/>
        <c:ser>
          <c:idx val="0"/>
          <c:order val="0"/>
          <c:tx>
            <c:strRef>
              <c:f>Sheet1!$B$1</c:f>
              <c:strCache>
                <c:ptCount val="1"/>
                <c:pt idx="0">
                  <c:v>Q2'24</c:v>
                </c:pt>
              </c:strCache>
            </c:strRef>
          </c:tx>
          <c:spPr>
            <a:solidFill>
              <a:srgbClr val="00307F"/>
            </a:solidFill>
            <a:ln>
              <a:noFill/>
            </a:ln>
            <a:effectLst/>
          </c:spPr>
          <c:invertIfNegative val="0"/>
          <c:dLbls>
            <c:dLbl>
              <c:idx val="0"/>
              <c:layout>
                <c:manualLayout>
                  <c:x val="-3.6068628521242935E-17"/>
                  <c:y val="0.169613163895296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00-4202-9585-E661A44FAF5D}"/>
                </c:ext>
              </c:extLst>
            </c:dLbl>
            <c:dLbl>
              <c:idx val="3"/>
              <c:layout>
                <c:manualLayout>
                  <c:x val="-1.4427451408497174E-16"/>
                  <c:y val="0.1356259917592308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00-4202-9585-E661A44FAF5D}"/>
                </c:ext>
              </c:extLst>
            </c:dLbl>
            <c:numFmt formatCode="0&quot;%&quot;" sourceLinked="0"/>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Publiskajā sektorā (valsts, pašvaldības)</c:v>
                </c:pt>
                <c:pt idx="1">
                  <c:v>Privātajā sektorā</c:v>
                </c:pt>
                <c:pt idx="2">
                  <c:v>Nestrādāju</c:v>
                </c:pt>
                <c:pt idx="3">
                  <c:v>Cits</c:v>
                </c:pt>
              </c:strCache>
            </c:strRef>
          </c:cat>
          <c:val>
            <c:numRef>
              <c:f>Sheet1!$B$2:$B$5</c:f>
              <c:numCache>
                <c:formatCode>General</c:formatCode>
                <c:ptCount val="4"/>
                <c:pt idx="0">
                  <c:v>23</c:v>
                </c:pt>
                <c:pt idx="1">
                  <c:v>56</c:v>
                </c:pt>
                <c:pt idx="2">
                  <c:v>21</c:v>
                </c:pt>
                <c:pt idx="3">
                  <c:v>1</c:v>
                </c:pt>
              </c:numCache>
            </c:numRef>
          </c:val>
          <c:extLst>
            <c:ext xmlns:c16="http://schemas.microsoft.com/office/drawing/2014/chart" uri="{C3380CC4-5D6E-409C-BE32-E72D297353CC}">
              <c16:uniqueId val="{00000002-0600-4202-9585-E661A44FAF5D}"/>
            </c:ext>
          </c:extLst>
        </c:ser>
        <c:dLbls>
          <c:dLblPos val="ctr"/>
          <c:showLegendKey val="0"/>
          <c:showVal val="1"/>
          <c:showCatName val="0"/>
          <c:showSerName val="0"/>
          <c:showPercent val="0"/>
          <c:showBubbleSize val="0"/>
        </c:dLbls>
        <c:gapWidth val="20"/>
        <c:axId val="1742497664"/>
        <c:axId val="1742498496"/>
      </c:barChart>
      <c:catAx>
        <c:axId val="1742497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lv-LV"/>
          </a:p>
        </c:txPr>
        <c:crossAx val="1742498496"/>
        <c:crosses val="autoZero"/>
        <c:auto val="1"/>
        <c:lblAlgn val="ctr"/>
        <c:lblOffset val="100"/>
        <c:noMultiLvlLbl val="0"/>
      </c:catAx>
      <c:valAx>
        <c:axId val="1742498496"/>
        <c:scaling>
          <c:orientation val="minMax"/>
          <c:max val="60"/>
          <c:min val="0"/>
        </c:scaling>
        <c:delete val="1"/>
        <c:axPos val="l"/>
        <c:numFmt formatCode="General" sourceLinked="1"/>
        <c:majorTickMark val="out"/>
        <c:minorTickMark val="none"/>
        <c:tickLblPos val="nextTo"/>
        <c:crossAx val="1742497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CE4474-F8A4-4185-9F1B-6AA0414D258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lv-LV"/>
        </a:p>
      </dgm:t>
    </dgm:pt>
    <dgm:pt modelId="{E2AB5FB6-50EC-421B-82EB-54622A069EAF}">
      <dgm:prSet phldrT="[Text]" custT="1"/>
      <dgm:spPr>
        <a:solidFill>
          <a:srgbClr val="99BFFF"/>
        </a:solidFill>
        <a:ln>
          <a:solidFill>
            <a:srgbClr val="99BFFF"/>
          </a:solidFill>
        </a:ln>
      </dgm:spPr>
      <dgm:t>
        <a:bodyPr/>
        <a:lstStyle/>
        <a:p>
          <a:r>
            <a:rPr lang="lv-LV" sz="1400" dirty="0"/>
            <a:t>Rīdzinieki ar </a:t>
          </a:r>
          <a:r>
            <a:rPr lang="lv-LV" sz="1400" b="1" dirty="0"/>
            <a:t>augstiem un vidēji augstiem </a:t>
          </a:r>
          <a:r>
            <a:rPr lang="lv-LV" sz="1400" dirty="0"/>
            <a:t>ienākumiem </a:t>
          </a:r>
        </a:p>
        <a:p>
          <a:r>
            <a:rPr lang="lv-LV" sz="1100" dirty="0"/>
            <a:t>(1001 un vairāk EUR)</a:t>
          </a:r>
        </a:p>
      </dgm:t>
    </dgm:pt>
    <dgm:pt modelId="{21F51873-3839-44E9-B95D-331805F825BB}" type="parTrans" cxnId="{3D59F427-3FBB-44B6-A6CB-DD2450306549}">
      <dgm:prSet/>
      <dgm:spPr/>
      <dgm:t>
        <a:bodyPr/>
        <a:lstStyle/>
        <a:p>
          <a:endParaRPr lang="lv-LV"/>
        </a:p>
      </dgm:t>
    </dgm:pt>
    <dgm:pt modelId="{449E735C-758C-4164-97D9-47313AAE61BB}" type="sibTrans" cxnId="{3D59F427-3FBB-44B6-A6CB-DD2450306549}">
      <dgm:prSet/>
      <dgm:spPr/>
      <dgm:t>
        <a:bodyPr/>
        <a:lstStyle/>
        <a:p>
          <a:endParaRPr lang="lv-LV"/>
        </a:p>
      </dgm:t>
    </dgm:pt>
    <dgm:pt modelId="{908667AA-247F-4E9B-9F9C-F85F1B2A0D89}">
      <dgm:prSet phldrT="[Text]" custT="1"/>
      <dgm:spPr/>
      <dgm:t>
        <a:bodyPr/>
        <a:lstStyle/>
        <a:p>
          <a:pPr>
            <a:lnSpc>
              <a:spcPct val="100000"/>
            </a:lnSpc>
          </a:pPr>
          <a:r>
            <a:rPr lang="lv-LV" sz="1200" b="1" kern="1200" dirty="0">
              <a:solidFill>
                <a:schemeClr val="tx1"/>
              </a:solidFill>
              <a:latin typeface="+mn-lt"/>
              <a:ea typeface="+mn-ea"/>
              <a:cs typeface="+mn-cs"/>
            </a:rPr>
            <a:t>jūtas cieši saistīti ar Latviju</a:t>
          </a:r>
          <a:r>
            <a:rPr lang="lv-LV" sz="1200" b="0" kern="1200" dirty="0">
              <a:solidFill>
                <a:schemeClr val="tx1"/>
              </a:solidFill>
              <a:latin typeface="+mn-lt"/>
              <a:ea typeface="+mn-ea"/>
              <a:cs typeface="+mn-cs"/>
            </a:rPr>
            <a:t>;</a:t>
          </a:r>
        </a:p>
      </dgm:t>
    </dgm:pt>
    <dgm:pt modelId="{5681D563-0770-4932-8F91-669DBAD0806C}" type="parTrans" cxnId="{69D4E4D1-A363-46AF-AA7E-A17B2319392F}">
      <dgm:prSet/>
      <dgm:spPr/>
      <dgm:t>
        <a:bodyPr/>
        <a:lstStyle/>
        <a:p>
          <a:endParaRPr lang="lv-LV"/>
        </a:p>
      </dgm:t>
    </dgm:pt>
    <dgm:pt modelId="{546D6BFE-8069-4DB4-9BE2-5D181F3A8146}" type="sibTrans" cxnId="{69D4E4D1-A363-46AF-AA7E-A17B2319392F}">
      <dgm:prSet/>
      <dgm:spPr/>
      <dgm:t>
        <a:bodyPr/>
        <a:lstStyle/>
        <a:p>
          <a:endParaRPr lang="lv-LV"/>
        </a:p>
      </dgm:t>
    </dgm:pt>
    <dgm:pt modelId="{81942C41-4279-4EE7-BAB2-941CB48B5C8F}">
      <dgm:prSet phldrT="[Text]" custT="1"/>
      <dgm:spPr>
        <a:solidFill>
          <a:srgbClr val="00307F"/>
        </a:solidFill>
        <a:ln>
          <a:solidFill>
            <a:srgbClr val="00307F"/>
          </a:solidFill>
        </a:ln>
      </dgm:spPr>
      <dgm:t>
        <a:bodyPr/>
        <a:lstStyle/>
        <a:p>
          <a:r>
            <a:rPr lang="lv-LV" sz="1400" kern="1200" dirty="0"/>
            <a:t>Rīdzinieki ar </a:t>
          </a:r>
          <a:r>
            <a:rPr lang="lv-LV" sz="1400" b="1" kern="1200" dirty="0"/>
            <a:t>vidēji zemiem un zemiem</a:t>
          </a:r>
          <a:r>
            <a:rPr lang="lv-LV" sz="1400" kern="1200" dirty="0"/>
            <a:t> ienākumiem</a:t>
          </a:r>
        </a:p>
        <a:p>
          <a:r>
            <a:rPr lang="lv-LV" sz="1100" kern="1200" dirty="0">
              <a:solidFill>
                <a:srgbClr val="FFFFFF"/>
              </a:solidFill>
              <a:latin typeface="Arial"/>
              <a:ea typeface="+mn-ea"/>
              <a:cs typeface="+mn-cs"/>
            </a:rPr>
            <a:t>(600 līdz 1000 EUR)</a:t>
          </a:r>
        </a:p>
      </dgm:t>
    </dgm:pt>
    <dgm:pt modelId="{193064C2-3595-42AE-93EA-84D6E5281830}" type="parTrans" cxnId="{DE89ACAC-9C82-4CCA-B577-829A4DB3421C}">
      <dgm:prSet/>
      <dgm:spPr/>
      <dgm:t>
        <a:bodyPr/>
        <a:lstStyle/>
        <a:p>
          <a:endParaRPr lang="lv-LV"/>
        </a:p>
      </dgm:t>
    </dgm:pt>
    <dgm:pt modelId="{B0D463A3-3A0C-413B-9F42-DEA8E2683144}" type="sibTrans" cxnId="{DE89ACAC-9C82-4CCA-B577-829A4DB3421C}">
      <dgm:prSet/>
      <dgm:spPr/>
      <dgm:t>
        <a:bodyPr/>
        <a:lstStyle/>
        <a:p>
          <a:endParaRPr lang="lv-LV"/>
        </a:p>
      </dgm:t>
    </dgm:pt>
    <dgm:pt modelId="{0C2AE9DC-5B77-4C2C-8BC7-B14A72467782}">
      <dgm:prSet phldrT="[Text]" custT="1"/>
      <dgm:spPr/>
      <dgm:t>
        <a:bodyPr/>
        <a:lstStyle/>
        <a:p>
          <a:pPr marL="114300" lvl="1" indent="-114300" algn="l" defTabSz="533400">
            <a:lnSpc>
              <a:spcPct val="90000"/>
            </a:lnSpc>
            <a:spcBef>
              <a:spcPct val="0"/>
            </a:spcBef>
            <a:spcAft>
              <a:spcPct val="15000"/>
            </a:spcAft>
            <a:buChar char="•"/>
          </a:pPr>
          <a:r>
            <a:rPr lang="lv-LV" sz="1200" b="1" kern="1200" dirty="0">
              <a:solidFill>
                <a:srgbClr val="333333"/>
              </a:solidFill>
              <a:latin typeface="Arial"/>
              <a:ea typeface="+mn-ea"/>
              <a:cs typeface="+mn-cs"/>
            </a:rPr>
            <a:t>lepojas, ka ir savas apkaimes iedzīvotāji</a:t>
          </a:r>
          <a:r>
            <a:rPr lang="lv-LV" sz="1200" b="0" kern="1200" dirty="0">
              <a:solidFill>
                <a:srgbClr val="333333"/>
              </a:solidFill>
              <a:latin typeface="Arial"/>
              <a:ea typeface="+mn-ea"/>
              <a:cs typeface="+mn-cs"/>
            </a:rPr>
            <a:t>;</a:t>
          </a:r>
        </a:p>
      </dgm:t>
    </dgm:pt>
    <dgm:pt modelId="{DA4586D8-2349-4963-80D8-E3E612D47634}" type="parTrans" cxnId="{C1E9BDF1-E43D-4A8D-8634-BAE983739835}">
      <dgm:prSet/>
      <dgm:spPr/>
      <dgm:t>
        <a:bodyPr/>
        <a:lstStyle/>
        <a:p>
          <a:endParaRPr lang="lv-LV"/>
        </a:p>
      </dgm:t>
    </dgm:pt>
    <dgm:pt modelId="{1BFF18E8-6C85-49B2-89A0-7F1ADFF7041B}" type="sibTrans" cxnId="{C1E9BDF1-E43D-4A8D-8634-BAE983739835}">
      <dgm:prSet/>
      <dgm:spPr/>
      <dgm:t>
        <a:bodyPr/>
        <a:lstStyle/>
        <a:p>
          <a:endParaRPr lang="lv-LV"/>
        </a:p>
      </dgm:t>
    </dgm:pt>
    <dgm:pt modelId="{28C6A561-93AE-4309-8D99-A688EEAF1149}">
      <dgm:prSet phldrT="[Text]" custT="1"/>
      <dgm:spPr/>
      <dgm:t>
        <a:bodyPr/>
        <a:lstStyle/>
        <a:p>
          <a:r>
            <a:rPr lang="lv-LV" sz="1200" dirty="0"/>
            <a:t>salīdzinoši biežāk:</a:t>
          </a:r>
        </a:p>
      </dgm:t>
    </dgm:pt>
    <dgm:pt modelId="{43AB2728-34AC-4DE3-9721-38D42E518402}" type="sibTrans" cxnId="{1871EFA1-0D07-4E8C-8122-DF3BAA724389}">
      <dgm:prSet/>
      <dgm:spPr/>
      <dgm:t>
        <a:bodyPr/>
        <a:lstStyle/>
        <a:p>
          <a:endParaRPr lang="lv-LV"/>
        </a:p>
      </dgm:t>
    </dgm:pt>
    <dgm:pt modelId="{C0589AB2-2491-47FF-A7B1-1741F037EB88}" type="parTrans" cxnId="{1871EFA1-0D07-4E8C-8122-DF3BAA724389}">
      <dgm:prSet/>
      <dgm:spPr/>
      <dgm:t>
        <a:bodyPr/>
        <a:lstStyle/>
        <a:p>
          <a:endParaRPr lang="lv-LV"/>
        </a:p>
      </dgm:t>
    </dgm:pt>
    <dgm:pt modelId="{A95C4825-CA1B-461C-8EF2-280E4F6F7668}">
      <dgm:prSet phldrT="[Text]" custT="1"/>
      <dgm:spPr/>
      <dgm:t>
        <a:bodyPr/>
        <a:lstStyle/>
        <a:p>
          <a:pPr>
            <a:lnSpc>
              <a:spcPct val="100000"/>
            </a:lnSpc>
          </a:pPr>
          <a:r>
            <a:rPr lang="lv-LV" sz="1200" b="0" kern="1200" dirty="0">
              <a:solidFill>
                <a:schemeClr val="tx1"/>
              </a:solidFill>
              <a:latin typeface="+mn-lt"/>
              <a:ea typeface="+mn-ea"/>
              <a:cs typeface="+mn-cs"/>
            </a:rPr>
            <a:t>piekrīt, ka </a:t>
          </a:r>
          <a:r>
            <a:rPr lang="lv-LV" sz="1200" b="1" kern="1200" dirty="0">
              <a:solidFill>
                <a:schemeClr val="tx1"/>
              </a:solidFill>
              <a:latin typeface="+mn-lt"/>
              <a:ea typeface="+mn-ea"/>
              <a:cs typeface="+mn-cs"/>
            </a:rPr>
            <a:t>par savu sociālo nodrošinātību un labklājību vispirms jārūpējas katram pašam</a:t>
          </a:r>
          <a:r>
            <a:rPr lang="lv-LV" sz="1200" b="0" kern="1200" dirty="0">
              <a:solidFill>
                <a:schemeClr val="tx1"/>
              </a:solidFill>
              <a:latin typeface="+mn-lt"/>
              <a:ea typeface="+mn-ea"/>
              <a:cs typeface="+mn-cs"/>
            </a:rPr>
            <a:t>;</a:t>
          </a:r>
        </a:p>
      </dgm:t>
    </dgm:pt>
    <dgm:pt modelId="{0025538F-AC85-4A0A-A32B-FB38AC92A187}" type="parTrans" cxnId="{4DEC3AB0-C4B4-449C-BFA6-041D8CD808EE}">
      <dgm:prSet/>
      <dgm:spPr/>
      <dgm:t>
        <a:bodyPr/>
        <a:lstStyle/>
        <a:p>
          <a:endParaRPr lang="lv-LV"/>
        </a:p>
      </dgm:t>
    </dgm:pt>
    <dgm:pt modelId="{79155D5D-D18E-414F-A4B4-4014E741040C}" type="sibTrans" cxnId="{4DEC3AB0-C4B4-449C-BFA6-041D8CD808EE}">
      <dgm:prSet/>
      <dgm:spPr/>
      <dgm:t>
        <a:bodyPr/>
        <a:lstStyle/>
        <a:p>
          <a:endParaRPr lang="lv-LV"/>
        </a:p>
      </dgm:t>
    </dgm:pt>
    <dgm:pt modelId="{155339AB-1C62-43E0-B713-2B385B6D2A98}">
      <dgm:prSet phldrT="[Text]" custT="1"/>
      <dgm:spPr/>
      <dgm:t>
        <a:bodyPr/>
        <a:lstStyle/>
        <a:p>
          <a:pPr>
            <a:lnSpc>
              <a:spcPct val="100000"/>
            </a:lnSpc>
          </a:pPr>
          <a:r>
            <a:rPr lang="lv-LV" sz="1200" b="0" kern="1200" dirty="0">
              <a:solidFill>
                <a:schemeClr val="tx1"/>
              </a:solidFill>
              <a:latin typeface="+mn-lt"/>
              <a:ea typeface="+mn-ea"/>
              <a:cs typeface="+mn-cs"/>
            </a:rPr>
            <a:t>piekrīt, ka </a:t>
          </a:r>
          <a:r>
            <a:rPr lang="lv-LV" sz="1200" b="1" kern="1200" dirty="0">
              <a:solidFill>
                <a:schemeClr val="tx1"/>
              </a:solidFill>
              <a:latin typeface="+mn-lt"/>
              <a:ea typeface="+mn-ea"/>
              <a:cs typeface="+mn-cs"/>
            </a:rPr>
            <a:t>integrāciju ir nepieciešams vadīt no valsts vai pašvaldību puses</a:t>
          </a:r>
          <a:r>
            <a:rPr lang="lv-LV" sz="1200" b="0" kern="1200" dirty="0">
              <a:solidFill>
                <a:schemeClr val="tx1"/>
              </a:solidFill>
              <a:latin typeface="+mn-lt"/>
              <a:ea typeface="+mn-ea"/>
              <a:cs typeface="+mn-cs"/>
            </a:rPr>
            <a:t>;</a:t>
          </a:r>
        </a:p>
      </dgm:t>
    </dgm:pt>
    <dgm:pt modelId="{F7D47C4A-0570-4E3B-901B-E632DFE6C60C}" type="parTrans" cxnId="{19D11D97-99A3-403E-95A9-BF32F2163ADB}">
      <dgm:prSet/>
      <dgm:spPr/>
      <dgm:t>
        <a:bodyPr/>
        <a:lstStyle/>
        <a:p>
          <a:endParaRPr lang="lv-LV"/>
        </a:p>
      </dgm:t>
    </dgm:pt>
    <dgm:pt modelId="{62F76BC9-FFA5-4974-AA47-EFA9882AA79D}" type="sibTrans" cxnId="{19D11D97-99A3-403E-95A9-BF32F2163ADB}">
      <dgm:prSet/>
      <dgm:spPr/>
      <dgm:t>
        <a:bodyPr/>
        <a:lstStyle/>
        <a:p>
          <a:endParaRPr lang="lv-LV"/>
        </a:p>
      </dgm:t>
    </dgm:pt>
    <dgm:pt modelId="{B5454BC5-BC2C-4D0C-83A0-B0E55898FFB1}">
      <dgm:prSet phldrT="[Text]" custT="1"/>
      <dgm:spPr/>
      <dgm:t>
        <a:bodyPr/>
        <a:lstStyle/>
        <a:p>
          <a:pPr>
            <a:lnSpc>
              <a:spcPct val="100000"/>
            </a:lnSpc>
          </a:pPr>
          <a:r>
            <a:rPr lang="lv-LV" sz="1200" b="1" kern="1200" dirty="0">
              <a:solidFill>
                <a:schemeClr val="tx1"/>
              </a:solidFill>
              <a:latin typeface="+mn-lt"/>
              <a:ea typeface="+mn-ea"/>
              <a:cs typeface="+mn-cs"/>
            </a:rPr>
            <a:t>nebaidās brīvi paust savu viedokli par politiskiem un sociāli ekonomiskiem jautājumiem.</a:t>
          </a:r>
          <a:endParaRPr lang="lv-LV" sz="1200" b="0" kern="1200" dirty="0">
            <a:solidFill>
              <a:schemeClr val="tx1"/>
            </a:solidFill>
            <a:latin typeface="+mn-lt"/>
            <a:ea typeface="+mn-ea"/>
            <a:cs typeface="+mn-cs"/>
          </a:endParaRPr>
        </a:p>
      </dgm:t>
    </dgm:pt>
    <dgm:pt modelId="{9074E781-71A7-4D32-92F0-E97408268137}" type="parTrans" cxnId="{463CAC26-A5CD-4085-8B0A-53D58A270E53}">
      <dgm:prSet/>
      <dgm:spPr/>
      <dgm:t>
        <a:bodyPr/>
        <a:lstStyle/>
        <a:p>
          <a:endParaRPr lang="lv-LV"/>
        </a:p>
      </dgm:t>
    </dgm:pt>
    <dgm:pt modelId="{DBFF3A01-CBE3-45EA-80E1-F91E9B48A5AD}" type="sibTrans" cxnId="{463CAC26-A5CD-4085-8B0A-53D58A270E53}">
      <dgm:prSet/>
      <dgm:spPr/>
      <dgm:t>
        <a:bodyPr/>
        <a:lstStyle/>
        <a:p>
          <a:endParaRPr lang="lv-LV"/>
        </a:p>
      </dgm:t>
    </dgm:pt>
    <dgm:pt modelId="{4090702D-614F-445E-AFAC-04FA5EACAF43}">
      <dgm:prSet phldrT="[Text]" custT="1"/>
      <dgm:spPr/>
      <dgm:t>
        <a:bodyPr/>
        <a:lstStyle/>
        <a:p>
          <a:pPr marL="114300" lvl="1" indent="-114300" algn="l" defTabSz="533400">
            <a:lnSpc>
              <a:spcPct val="90000"/>
            </a:lnSpc>
            <a:spcBef>
              <a:spcPct val="0"/>
            </a:spcBef>
            <a:spcAft>
              <a:spcPct val="15000"/>
            </a:spcAft>
            <a:buChar char="•"/>
          </a:pPr>
          <a:r>
            <a:rPr lang="lv-LV" sz="1200" b="0" kern="1200" dirty="0">
              <a:solidFill>
                <a:srgbClr val="333333"/>
              </a:solidFill>
              <a:latin typeface="Arial"/>
              <a:ea typeface="+mn-ea"/>
              <a:cs typeface="+mn-cs"/>
            </a:rPr>
            <a:t>norāda, ka </a:t>
          </a:r>
          <a:r>
            <a:rPr lang="lv-LV" sz="1200" b="1" kern="1200" dirty="0">
              <a:solidFill>
                <a:srgbClr val="333333"/>
              </a:solidFill>
              <a:latin typeface="Arial"/>
              <a:ea typeface="+mn-ea"/>
              <a:cs typeface="+mn-cs"/>
            </a:rPr>
            <a:t>sabiedrības integrācijas veicināšanai būtu nepieciešami kopīgi pasākumi dažādām tautībām;</a:t>
          </a:r>
        </a:p>
      </dgm:t>
    </dgm:pt>
    <dgm:pt modelId="{917054D1-E87A-4AF2-A421-8AB34CF4DA48}" type="parTrans" cxnId="{E15C8C94-D39E-4857-AF5D-527155D8C87B}">
      <dgm:prSet/>
      <dgm:spPr/>
      <dgm:t>
        <a:bodyPr/>
        <a:lstStyle/>
        <a:p>
          <a:endParaRPr lang="lv-LV"/>
        </a:p>
      </dgm:t>
    </dgm:pt>
    <dgm:pt modelId="{DD5ADB76-A2F1-4D80-ABE8-48803792B0CE}" type="sibTrans" cxnId="{E15C8C94-D39E-4857-AF5D-527155D8C87B}">
      <dgm:prSet/>
      <dgm:spPr/>
      <dgm:t>
        <a:bodyPr/>
        <a:lstStyle/>
        <a:p>
          <a:endParaRPr lang="lv-LV"/>
        </a:p>
      </dgm:t>
    </dgm:pt>
    <dgm:pt modelId="{5BBFEF60-F7AC-43E5-A473-D11935F9BB54}">
      <dgm:prSet phldrT="[Text]" custT="1"/>
      <dgm:spPr/>
      <dgm:t>
        <a:bodyPr/>
        <a:lstStyle/>
        <a:p>
          <a:pPr marL="0" lvl="0" indent="0" algn="l" defTabSz="533400">
            <a:lnSpc>
              <a:spcPct val="90000"/>
            </a:lnSpc>
            <a:spcBef>
              <a:spcPct val="0"/>
            </a:spcBef>
            <a:spcAft>
              <a:spcPct val="35000"/>
            </a:spcAft>
            <a:buNone/>
          </a:pPr>
          <a:r>
            <a:rPr lang="lv-LV" sz="1200" kern="1200" dirty="0"/>
            <a:t>salīdzinoši biežāk:</a:t>
          </a:r>
          <a:endParaRPr lang="lv-LV" sz="1200" kern="1200" dirty="0">
            <a:solidFill>
              <a:srgbClr val="333333">
                <a:hueOff val="0"/>
                <a:satOff val="0"/>
                <a:lumOff val="0"/>
                <a:alphaOff val="0"/>
              </a:srgbClr>
            </a:solidFill>
            <a:latin typeface="Arial"/>
            <a:ea typeface="+mn-ea"/>
            <a:cs typeface="+mn-cs"/>
          </a:endParaRPr>
        </a:p>
      </dgm:t>
    </dgm:pt>
    <dgm:pt modelId="{B660D65F-D756-420F-8A44-76CA41099D66}" type="sibTrans" cxnId="{28A4889B-CABC-4932-B50E-ACABA1154B92}">
      <dgm:prSet/>
      <dgm:spPr/>
      <dgm:t>
        <a:bodyPr/>
        <a:lstStyle/>
        <a:p>
          <a:endParaRPr lang="lv-LV"/>
        </a:p>
      </dgm:t>
    </dgm:pt>
    <dgm:pt modelId="{97AA15A9-0AA1-48B2-A1E1-DDF4EC017955}" type="parTrans" cxnId="{28A4889B-CABC-4932-B50E-ACABA1154B92}">
      <dgm:prSet/>
      <dgm:spPr/>
      <dgm:t>
        <a:bodyPr/>
        <a:lstStyle/>
        <a:p>
          <a:endParaRPr lang="lv-LV"/>
        </a:p>
      </dgm:t>
    </dgm:pt>
    <dgm:pt modelId="{239A345F-F435-4695-B3FB-A195E1B2994F}">
      <dgm:prSet phldrT="[Text]" custT="1"/>
      <dgm:spPr/>
      <dgm:t>
        <a:bodyPr/>
        <a:lstStyle/>
        <a:p>
          <a:pPr>
            <a:lnSpc>
              <a:spcPct val="90000"/>
            </a:lnSpc>
          </a:pPr>
          <a:endParaRPr lang="lv-LV" sz="1200" b="0" kern="1200" dirty="0">
            <a:solidFill>
              <a:schemeClr val="tx1"/>
            </a:solidFill>
            <a:latin typeface="+mn-lt"/>
            <a:ea typeface="+mn-ea"/>
            <a:cs typeface="+mn-cs"/>
          </a:endParaRPr>
        </a:p>
      </dgm:t>
    </dgm:pt>
    <dgm:pt modelId="{261EA68D-FCE0-406F-B9CA-92BF9464FC21}" type="parTrans" cxnId="{C076B519-7897-4105-9AF6-C14557EC3115}">
      <dgm:prSet/>
      <dgm:spPr/>
      <dgm:t>
        <a:bodyPr/>
        <a:lstStyle/>
        <a:p>
          <a:endParaRPr lang="lv-LV"/>
        </a:p>
      </dgm:t>
    </dgm:pt>
    <dgm:pt modelId="{584EB40F-5037-4685-9DC5-90C0F864CACB}" type="sibTrans" cxnId="{C076B519-7897-4105-9AF6-C14557EC3115}">
      <dgm:prSet/>
      <dgm:spPr/>
      <dgm:t>
        <a:bodyPr/>
        <a:lstStyle/>
        <a:p>
          <a:endParaRPr lang="lv-LV"/>
        </a:p>
      </dgm:t>
    </dgm:pt>
    <dgm:pt modelId="{3FA2C672-9918-48D0-B639-4502BAAEAB7D}">
      <dgm:prSet phldrT="[Text]" custT="1"/>
      <dgm:spPr/>
      <dgm:t>
        <a:bodyPr/>
        <a:lstStyle/>
        <a:p>
          <a:pPr marL="114300" lvl="1" indent="-114300" algn="l" defTabSz="533400">
            <a:lnSpc>
              <a:spcPct val="90000"/>
            </a:lnSpc>
            <a:spcBef>
              <a:spcPct val="0"/>
            </a:spcBef>
            <a:spcAft>
              <a:spcPct val="15000"/>
            </a:spcAft>
            <a:buChar char="•"/>
          </a:pPr>
          <a:endParaRPr lang="lv-LV" sz="1200" b="0" kern="1200" dirty="0">
            <a:solidFill>
              <a:srgbClr val="333333"/>
            </a:solidFill>
            <a:latin typeface="Arial"/>
            <a:ea typeface="+mn-ea"/>
            <a:cs typeface="+mn-cs"/>
          </a:endParaRPr>
        </a:p>
      </dgm:t>
    </dgm:pt>
    <dgm:pt modelId="{08907E87-9408-4B8E-B70F-45AF87092069}" type="parTrans" cxnId="{28C4E820-09CB-436A-8DFE-355EB0CB7392}">
      <dgm:prSet/>
      <dgm:spPr/>
      <dgm:t>
        <a:bodyPr/>
        <a:lstStyle/>
        <a:p>
          <a:endParaRPr lang="lv-LV"/>
        </a:p>
      </dgm:t>
    </dgm:pt>
    <dgm:pt modelId="{2B279DE2-52AC-4721-AFAD-92E01C0C8D19}" type="sibTrans" cxnId="{28C4E820-09CB-436A-8DFE-355EB0CB7392}">
      <dgm:prSet/>
      <dgm:spPr/>
      <dgm:t>
        <a:bodyPr/>
        <a:lstStyle/>
        <a:p>
          <a:endParaRPr lang="lv-LV"/>
        </a:p>
      </dgm:t>
    </dgm:pt>
    <dgm:pt modelId="{40D87082-1E70-46D5-9945-2A8B379EE057}" type="pres">
      <dgm:prSet presAssocID="{8FCE4474-F8A4-4185-9F1B-6AA0414D2584}" presName="Name0" presStyleCnt="0">
        <dgm:presLayoutVars>
          <dgm:chMax/>
          <dgm:chPref val="3"/>
          <dgm:dir/>
          <dgm:animOne val="branch"/>
          <dgm:animLvl val="lvl"/>
        </dgm:presLayoutVars>
      </dgm:prSet>
      <dgm:spPr/>
    </dgm:pt>
    <dgm:pt modelId="{025BD051-B4A0-40DD-B0E9-0D6809E20EB2}" type="pres">
      <dgm:prSet presAssocID="{E2AB5FB6-50EC-421B-82EB-54622A069EAF}" presName="composite" presStyleCnt="0"/>
      <dgm:spPr/>
    </dgm:pt>
    <dgm:pt modelId="{DE814008-E9DE-4CEC-B354-5F4D8E3B1F67}" type="pres">
      <dgm:prSet presAssocID="{E2AB5FB6-50EC-421B-82EB-54622A069EAF}" presName="FirstChild" presStyleLbl="revTx" presStyleIdx="0" presStyleCnt="4" custLinFactNeighborX="0" custLinFactNeighborY="14975">
        <dgm:presLayoutVars>
          <dgm:chMax val="0"/>
          <dgm:chPref val="0"/>
          <dgm:bulletEnabled val="1"/>
        </dgm:presLayoutVars>
      </dgm:prSet>
      <dgm:spPr/>
    </dgm:pt>
    <dgm:pt modelId="{A8B3F763-36CD-4B82-B26D-22AC9A538548}" type="pres">
      <dgm:prSet presAssocID="{E2AB5FB6-50EC-421B-82EB-54622A069EAF}" presName="Parent" presStyleLbl="alignNode1" presStyleIdx="0" presStyleCnt="2" custScaleY="130319">
        <dgm:presLayoutVars>
          <dgm:chMax val="3"/>
          <dgm:chPref val="3"/>
          <dgm:bulletEnabled val="1"/>
        </dgm:presLayoutVars>
      </dgm:prSet>
      <dgm:spPr/>
    </dgm:pt>
    <dgm:pt modelId="{FD9627C1-A3B9-4135-B7C6-EAAF646A5AD5}" type="pres">
      <dgm:prSet presAssocID="{E2AB5FB6-50EC-421B-82EB-54622A069EAF}" presName="Accent" presStyleLbl="parChTrans1D1" presStyleIdx="0" presStyleCnt="2" custLinFactY="135472" custLinFactNeighborY="200000"/>
      <dgm:spPr/>
    </dgm:pt>
    <dgm:pt modelId="{F768174E-A543-474C-A5BD-E4E67475FB3F}" type="pres">
      <dgm:prSet presAssocID="{E2AB5FB6-50EC-421B-82EB-54622A069EAF}" presName="Child" presStyleLbl="revTx" presStyleIdx="1" presStyleCnt="4" custLinFactNeighborX="657" custLinFactNeighborY="77767">
        <dgm:presLayoutVars>
          <dgm:chMax val="0"/>
          <dgm:chPref val="0"/>
          <dgm:bulletEnabled val="1"/>
        </dgm:presLayoutVars>
      </dgm:prSet>
      <dgm:spPr/>
    </dgm:pt>
    <dgm:pt modelId="{D91FA884-73C0-45E5-9EF6-AD4AA75C76F6}" type="pres">
      <dgm:prSet presAssocID="{449E735C-758C-4164-97D9-47313AAE61BB}" presName="sibTrans" presStyleCnt="0"/>
      <dgm:spPr/>
    </dgm:pt>
    <dgm:pt modelId="{99C1B071-488D-492B-B535-FCABC7229DF8}" type="pres">
      <dgm:prSet presAssocID="{81942C41-4279-4EE7-BAB2-941CB48B5C8F}" presName="composite" presStyleCnt="0"/>
      <dgm:spPr/>
    </dgm:pt>
    <dgm:pt modelId="{652EBDBE-B80A-4F8B-8CF0-381EA016F411}" type="pres">
      <dgm:prSet presAssocID="{81942C41-4279-4EE7-BAB2-941CB48B5C8F}" presName="FirstChild" presStyleLbl="revTx" presStyleIdx="2" presStyleCnt="4" custLinFactNeighborX="0" custLinFactNeighborY="14257">
        <dgm:presLayoutVars>
          <dgm:chMax val="0"/>
          <dgm:chPref val="0"/>
          <dgm:bulletEnabled val="1"/>
        </dgm:presLayoutVars>
      </dgm:prSet>
      <dgm:spPr/>
    </dgm:pt>
    <dgm:pt modelId="{3A878F30-E6A0-4C19-9E02-0046A0643A20}" type="pres">
      <dgm:prSet presAssocID="{81942C41-4279-4EE7-BAB2-941CB48B5C8F}" presName="Parent" presStyleLbl="alignNode1" presStyleIdx="1" presStyleCnt="2" custScaleY="124349">
        <dgm:presLayoutVars>
          <dgm:chMax val="3"/>
          <dgm:chPref val="3"/>
          <dgm:bulletEnabled val="1"/>
        </dgm:presLayoutVars>
      </dgm:prSet>
      <dgm:spPr/>
    </dgm:pt>
    <dgm:pt modelId="{0E29F449-BEF1-4B32-B609-13E08A9F3318}" type="pres">
      <dgm:prSet presAssocID="{81942C41-4279-4EE7-BAB2-941CB48B5C8F}" presName="Accent" presStyleLbl="parChTrans1D1" presStyleIdx="1" presStyleCnt="2" custLinFactY="100000" custLinFactNeighborY="163586"/>
      <dgm:spPr/>
    </dgm:pt>
    <dgm:pt modelId="{33B54024-4DE8-427B-83FF-0073008D4E97}" type="pres">
      <dgm:prSet presAssocID="{81942C41-4279-4EE7-BAB2-941CB48B5C8F}" presName="Child" presStyleLbl="revTx" presStyleIdx="3" presStyleCnt="4">
        <dgm:presLayoutVars>
          <dgm:chMax val="0"/>
          <dgm:chPref val="0"/>
          <dgm:bulletEnabled val="1"/>
        </dgm:presLayoutVars>
      </dgm:prSet>
      <dgm:spPr/>
    </dgm:pt>
  </dgm:ptLst>
  <dgm:cxnLst>
    <dgm:cxn modelId="{B617D703-7F77-4326-A4C9-A1E51489D35A}" type="presOf" srcId="{0C2AE9DC-5B77-4C2C-8BC7-B14A72467782}" destId="{33B54024-4DE8-427B-83FF-0073008D4E97}" srcOrd="0" destOrd="1" presId="urn:microsoft.com/office/officeart/2011/layout/TabList"/>
    <dgm:cxn modelId="{8F201B06-1A8A-4942-9C65-3CB35A11B4C4}" type="presOf" srcId="{5BBFEF60-F7AC-43E5-A473-D11935F9BB54}" destId="{652EBDBE-B80A-4F8B-8CF0-381EA016F411}" srcOrd="0" destOrd="0" presId="urn:microsoft.com/office/officeart/2011/layout/TabList"/>
    <dgm:cxn modelId="{C076B519-7897-4105-9AF6-C14557EC3115}" srcId="{E2AB5FB6-50EC-421B-82EB-54622A069EAF}" destId="{239A345F-F435-4695-B3FB-A195E1B2994F}" srcOrd="1" destOrd="0" parTransId="{261EA68D-FCE0-406F-B9CA-92BF9464FC21}" sibTransId="{584EB40F-5037-4685-9DC5-90C0F864CACB}"/>
    <dgm:cxn modelId="{1279571C-87C5-4B76-89FE-ABA383E297CA}" type="presOf" srcId="{28C6A561-93AE-4309-8D99-A688EEAF1149}" destId="{DE814008-E9DE-4CEC-B354-5F4D8E3B1F67}" srcOrd="0" destOrd="0" presId="urn:microsoft.com/office/officeart/2011/layout/TabList"/>
    <dgm:cxn modelId="{28C4E820-09CB-436A-8DFE-355EB0CB7392}" srcId="{81942C41-4279-4EE7-BAB2-941CB48B5C8F}" destId="{3FA2C672-9918-48D0-B639-4502BAAEAB7D}" srcOrd="1" destOrd="0" parTransId="{08907E87-9408-4B8E-B70F-45AF87092069}" sibTransId="{2B279DE2-52AC-4721-AFAD-92E01C0C8D19}"/>
    <dgm:cxn modelId="{463CAC26-A5CD-4085-8B0A-53D58A270E53}" srcId="{E2AB5FB6-50EC-421B-82EB-54622A069EAF}" destId="{B5454BC5-BC2C-4D0C-83A0-B0E55898FFB1}" srcOrd="5" destOrd="0" parTransId="{9074E781-71A7-4D32-92F0-E97408268137}" sibTransId="{DBFF3A01-CBE3-45EA-80E1-F91E9B48A5AD}"/>
    <dgm:cxn modelId="{3D59F427-3FBB-44B6-A6CB-DD2450306549}" srcId="{8FCE4474-F8A4-4185-9F1B-6AA0414D2584}" destId="{E2AB5FB6-50EC-421B-82EB-54622A069EAF}" srcOrd="0" destOrd="0" parTransId="{21F51873-3839-44E9-B95D-331805F825BB}" sibTransId="{449E735C-758C-4164-97D9-47313AAE61BB}"/>
    <dgm:cxn modelId="{C7AC0932-81C8-4E1B-B620-519B1A4E16AD}" type="presOf" srcId="{8FCE4474-F8A4-4185-9F1B-6AA0414D2584}" destId="{40D87082-1E70-46D5-9945-2A8B379EE057}" srcOrd="0" destOrd="0" presId="urn:microsoft.com/office/officeart/2011/layout/TabList"/>
    <dgm:cxn modelId="{4B51F632-6D2F-4D83-9C6F-E4E19AB56002}" type="presOf" srcId="{3FA2C672-9918-48D0-B639-4502BAAEAB7D}" destId="{33B54024-4DE8-427B-83FF-0073008D4E97}" srcOrd="0" destOrd="0" presId="urn:microsoft.com/office/officeart/2011/layout/TabList"/>
    <dgm:cxn modelId="{BCF64F3F-F6C5-4445-B7B8-C114EB7249EA}" type="presOf" srcId="{4090702D-614F-445E-AFAC-04FA5EACAF43}" destId="{33B54024-4DE8-427B-83FF-0073008D4E97}" srcOrd="0" destOrd="2" presId="urn:microsoft.com/office/officeart/2011/layout/TabList"/>
    <dgm:cxn modelId="{C452AB67-18CF-4CE1-A314-5EA241121ACD}" type="presOf" srcId="{908667AA-247F-4E9B-9F9C-F85F1B2A0D89}" destId="{F768174E-A543-474C-A5BD-E4E67475FB3F}" srcOrd="0" destOrd="1" presId="urn:microsoft.com/office/officeart/2011/layout/TabList"/>
    <dgm:cxn modelId="{9010A155-7B80-4921-BBA0-3BBD10DE18B3}" type="presOf" srcId="{A95C4825-CA1B-461C-8EF2-280E4F6F7668}" destId="{F768174E-A543-474C-A5BD-E4E67475FB3F}" srcOrd="0" destOrd="2" presId="urn:microsoft.com/office/officeart/2011/layout/TabList"/>
    <dgm:cxn modelId="{E15C8C94-D39E-4857-AF5D-527155D8C87B}" srcId="{81942C41-4279-4EE7-BAB2-941CB48B5C8F}" destId="{4090702D-614F-445E-AFAC-04FA5EACAF43}" srcOrd="3" destOrd="0" parTransId="{917054D1-E87A-4AF2-A421-8AB34CF4DA48}" sibTransId="{DD5ADB76-A2F1-4D80-ABE8-48803792B0CE}"/>
    <dgm:cxn modelId="{89F6D194-CBF5-454B-B1AA-BF925154877B}" type="presOf" srcId="{155339AB-1C62-43E0-B713-2B385B6D2A98}" destId="{F768174E-A543-474C-A5BD-E4E67475FB3F}" srcOrd="0" destOrd="3" presId="urn:microsoft.com/office/officeart/2011/layout/TabList"/>
    <dgm:cxn modelId="{19D11D97-99A3-403E-95A9-BF32F2163ADB}" srcId="{E2AB5FB6-50EC-421B-82EB-54622A069EAF}" destId="{155339AB-1C62-43E0-B713-2B385B6D2A98}" srcOrd="4" destOrd="0" parTransId="{F7D47C4A-0570-4E3B-901B-E632DFE6C60C}" sibTransId="{62F76BC9-FFA5-4974-AA47-EFA9882AA79D}"/>
    <dgm:cxn modelId="{9428389A-4AC4-461A-940A-62EB416F92B5}" type="presOf" srcId="{239A345F-F435-4695-B3FB-A195E1B2994F}" destId="{F768174E-A543-474C-A5BD-E4E67475FB3F}" srcOrd="0" destOrd="0" presId="urn:microsoft.com/office/officeart/2011/layout/TabList"/>
    <dgm:cxn modelId="{28A4889B-CABC-4932-B50E-ACABA1154B92}" srcId="{81942C41-4279-4EE7-BAB2-941CB48B5C8F}" destId="{5BBFEF60-F7AC-43E5-A473-D11935F9BB54}" srcOrd="0" destOrd="0" parTransId="{97AA15A9-0AA1-48B2-A1E1-DDF4EC017955}" sibTransId="{B660D65F-D756-420F-8A44-76CA41099D66}"/>
    <dgm:cxn modelId="{1871EFA1-0D07-4E8C-8122-DF3BAA724389}" srcId="{E2AB5FB6-50EC-421B-82EB-54622A069EAF}" destId="{28C6A561-93AE-4309-8D99-A688EEAF1149}" srcOrd="0" destOrd="0" parTransId="{C0589AB2-2491-47FF-A7B1-1741F037EB88}" sibTransId="{43AB2728-34AC-4DE3-9721-38D42E518402}"/>
    <dgm:cxn modelId="{DE89ACAC-9C82-4CCA-B577-829A4DB3421C}" srcId="{8FCE4474-F8A4-4185-9F1B-6AA0414D2584}" destId="{81942C41-4279-4EE7-BAB2-941CB48B5C8F}" srcOrd="1" destOrd="0" parTransId="{193064C2-3595-42AE-93EA-84D6E5281830}" sibTransId="{B0D463A3-3A0C-413B-9F42-DEA8E2683144}"/>
    <dgm:cxn modelId="{4DEC3AB0-C4B4-449C-BFA6-041D8CD808EE}" srcId="{E2AB5FB6-50EC-421B-82EB-54622A069EAF}" destId="{A95C4825-CA1B-461C-8EF2-280E4F6F7668}" srcOrd="3" destOrd="0" parTransId="{0025538F-AC85-4A0A-A32B-FB38AC92A187}" sibTransId="{79155D5D-D18E-414F-A4B4-4014E741040C}"/>
    <dgm:cxn modelId="{2C4E89B9-D743-4374-9D9A-9DEA3B5921B4}" type="presOf" srcId="{B5454BC5-BC2C-4D0C-83A0-B0E55898FFB1}" destId="{F768174E-A543-474C-A5BD-E4E67475FB3F}" srcOrd="0" destOrd="4" presId="urn:microsoft.com/office/officeart/2011/layout/TabList"/>
    <dgm:cxn modelId="{69D4E4D1-A363-46AF-AA7E-A17B2319392F}" srcId="{E2AB5FB6-50EC-421B-82EB-54622A069EAF}" destId="{908667AA-247F-4E9B-9F9C-F85F1B2A0D89}" srcOrd="2" destOrd="0" parTransId="{5681D563-0770-4932-8F91-669DBAD0806C}" sibTransId="{546D6BFE-8069-4DB4-9BE2-5D181F3A8146}"/>
    <dgm:cxn modelId="{DCA30ED2-6D57-47E5-A94F-67C6A1EAF43C}" type="presOf" srcId="{81942C41-4279-4EE7-BAB2-941CB48B5C8F}" destId="{3A878F30-E6A0-4C19-9E02-0046A0643A20}" srcOrd="0" destOrd="0" presId="urn:microsoft.com/office/officeart/2011/layout/TabList"/>
    <dgm:cxn modelId="{FDDBD7DF-5B95-49F1-89AE-0121BEF5B75B}" type="presOf" srcId="{E2AB5FB6-50EC-421B-82EB-54622A069EAF}" destId="{A8B3F763-36CD-4B82-B26D-22AC9A538548}" srcOrd="0" destOrd="0" presId="urn:microsoft.com/office/officeart/2011/layout/TabList"/>
    <dgm:cxn modelId="{C1E9BDF1-E43D-4A8D-8634-BAE983739835}" srcId="{81942C41-4279-4EE7-BAB2-941CB48B5C8F}" destId="{0C2AE9DC-5B77-4C2C-8BC7-B14A72467782}" srcOrd="2" destOrd="0" parTransId="{DA4586D8-2349-4963-80D8-E3E612D47634}" sibTransId="{1BFF18E8-6C85-49B2-89A0-7F1ADFF7041B}"/>
    <dgm:cxn modelId="{B9D564BE-D777-4F8D-B30E-999FE3E4ED85}" type="presParOf" srcId="{40D87082-1E70-46D5-9945-2A8B379EE057}" destId="{025BD051-B4A0-40DD-B0E9-0D6809E20EB2}" srcOrd="0" destOrd="0" presId="urn:microsoft.com/office/officeart/2011/layout/TabList"/>
    <dgm:cxn modelId="{58FEE3E3-3AAE-45CD-922D-1945944C3691}" type="presParOf" srcId="{025BD051-B4A0-40DD-B0E9-0D6809E20EB2}" destId="{DE814008-E9DE-4CEC-B354-5F4D8E3B1F67}" srcOrd="0" destOrd="0" presId="urn:microsoft.com/office/officeart/2011/layout/TabList"/>
    <dgm:cxn modelId="{C956C5CD-EB32-4194-ABC6-DEA0571256E8}" type="presParOf" srcId="{025BD051-B4A0-40DD-B0E9-0D6809E20EB2}" destId="{A8B3F763-36CD-4B82-B26D-22AC9A538548}" srcOrd="1" destOrd="0" presId="urn:microsoft.com/office/officeart/2011/layout/TabList"/>
    <dgm:cxn modelId="{C6DD922A-3199-4403-980A-1E91FC008994}" type="presParOf" srcId="{025BD051-B4A0-40DD-B0E9-0D6809E20EB2}" destId="{FD9627C1-A3B9-4135-B7C6-EAAF646A5AD5}" srcOrd="2" destOrd="0" presId="urn:microsoft.com/office/officeart/2011/layout/TabList"/>
    <dgm:cxn modelId="{4B01BA73-D0C2-4CEF-B646-2495ECEF8AD6}" type="presParOf" srcId="{40D87082-1E70-46D5-9945-2A8B379EE057}" destId="{F768174E-A543-474C-A5BD-E4E67475FB3F}" srcOrd="1" destOrd="0" presId="urn:microsoft.com/office/officeart/2011/layout/TabList"/>
    <dgm:cxn modelId="{A236C017-32CA-4DB9-9769-C78EDD4F543C}" type="presParOf" srcId="{40D87082-1E70-46D5-9945-2A8B379EE057}" destId="{D91FA884-73C0-45E5-9EF6-AD4AA75C76F6}" srcOrd="2" destOrd="0" presId="urn:microsoft.com/office/officeart/2011/layout/TabList"/>
    <dgm:cxn modelId="{9D4751F4-6145-40BA-96CB-9FBB646558C7}" type="presParOf" srcId="{40D87082-1E70-46D5-9945-2A8B379EE057}" destId="{99C1B071-488D-492B-B535-FCABC7229DF8}" srcOrd="3" destOrd="0" presId="urn:microsoft.com/office/officeart/2011/layout/TabList"/>
    <dgm:cxn modelId="{CA3B4CBC-BAA4-4128-86E7-23AC795022BD}" type="presParOf" srcId="{99C1B071-488D-492B-B535-FCABC7229DF8}" destId="{652EBDBE-B80A-4F8B-8CF0-381EA016F411}" srcOrd="0" destOrd="0" presId="urn:microsoft.com/office/officeart/2011/layout/TabList"/>
    <dgm:cxn modelId="{BF9A905D-12C8-41A8-9743-9B153917587E}" type="presParOf" srcId="{99C1B071-488D-492B-B535-FCABC7229DF8}" destId="{3A878F30-E6A0-4C19-9E02-0046A0643A20}" srcOrd="1" destOrd="0" presId="urn:microsoft.com/office/officeart/2011/layout/TabList"/>
    <dgm:cxn modelId="{1AB3CDA8-EBA9-4CD0-8F6E-0AD19E0CB919}" type="presParOf" srcId="{99C1B071-488D-492B-B535-FCABC7229DF8}" destId="{0E29F449-BEF1-4B32-B609-13E08A9F3318}" srcOrd="2" destOrd="0" presId="urn:microsoft.com/office/officeart/2011/layout/TabList"/>
    <dgm:cxn modelId="{56984643-02D8-4AB0-BC4A-25AA33AECD45}" type="presParOf" srcId="{40D87082-1E70-46D5-9945-2A8B379EE057}" destId="{33B54024-4DE8-427B-83FF-0073008D4E97}" srcOrd="4"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9F449-BEF1-4B32-B609-13E08A9F3318}">
      <dsp:nvSpPr>
        <dsp:cNvPr id="0" name=""/>
        <dsp:cNvSpPr/>
      </dsp:nvSpPr>
      <dsp:spPr>
        <a:xfrm>
          <a:off x="0" y="3074299"/>
          <a:ext cx="919384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9627C1-A3B9-4135-B7C6-EAAF646A5AD5}">
      <dsp:nvSpPr>
        <dsp:cNvPr id="0" name=""/>
        <dsp:cNvSpPr/>
      </dsp:nvSpPr>
      <dsp:spPr>
        <a:xfrm>
          <a:off x="0" y="888125"/>
          <a:ext cx="919384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814008-E9DE-4CEC-B354-5F4D8E3B1F67}">
      <dsp:nvSpPr>
        <dsp:cNvPr id="0" name=""/>
        <dsp:cNvSpPr/>
      </dsp:nvSpPr>
      <dsp:spPr>
        <a:xfrm>
          <a:off x="2390398" y="201470"/>
          <a:ext cx="6803443" cy="665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lv-LV" sz="1200" kern="1200" dirty="0"/>
            <a:t>salīdzinoši biežāk:</a:t>
          </a:r>
        </a:p>
      </dsp:txBody>
      <dsp:txXfrm>
        <a:off x="2390398" y="201470"/>
        <a:ext cx="6803443" cy="665551"/>
      </dsp:txXfrm>
    </dsp:sp>
    <dsp:sp modelId="{A8B3F763-36CD-4B82-B26D-22AC9A538548}">
      <dsp:nvSpPr>
        <dsp:cNvPr id="0" name=""/>
        <dsp:cNvSpPr/>
      </dsp:nvSpPr>
      <dsp:spPr>
        <a:xfrm>
          <a:off x="0" y="910"/>
          <a:ext cx="2390398" cy="867339"/>
        </a:xfrm>
        <a:prstGeom prst="round2SameRect">
          <a:avLst>
            <a:gd name="adj1" fmla="val 16670"/>
            <a:gd name="adj2" fmla="val 0"/>
          </a:avLst>
        </a:prstGeom>
        <a:solidFill>
          <a:srgbClr val="99BFFF"/>
        </a:solidFill>
        <a:ln w="12700" cap="flat" cmpd="sng" algn="ctr">
          <a:solidFill>
            <a:srgbClr val="99B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lv-LV" sz="1400" kern="1200" dirty="0"/>
            <a:t>Rīdzinieki ar </a:t>
          </a:r>
          <a:r>
            <a:rPr lang="lv-LV" sz="1400" b="1" kern="1200" dirty="0"/>
            <a:t>augstiem un vidēji augstiem </a:t>
          </a:r>
          <a:r>
            <a:rPr lang="lv-LV" sz="1400" kern="1200" dirty="0"/>
            <a:t>ienākumiem </a:t>
          </a:r>
        </a:p>
        <a:p>
          <a:pPr marL="0" lvl="0" indent="0" algn="ctr" defTabSz="622300">
            <a:lnSpc>
              <a:spcPct val="90000"/>
            </a:lnSpc>
            <a:spcBef>
              <a:spcPct val="0"/>
            </a:spcBef>
            <a:spcAft>
              <a:spcPct val="35000"/>
            </a:spcAft>
            <a:buNone/>
          </a:pPr>
          <a:r>
            <a:rPr lang="lv-LV" sz="1100" kern="1200" dirty="0"/>
            <a:t>(1001 un vairāk EUR)</a:t>
          </a:r>
        </a:p>
      </dsp:txBody>
      <dsp:txXfrm>
        <a:off x="42348" y="43258"/>
        <a:ext cx="2305702" cy="824991"/>
      </dsp:txXfrm>
    </dsp:sp>
    <dsp:sp modelId="{F768174E-A543-474C-A5BD-E4E67475FB3F}">
      <dsp:nvSpPr>
        <dsp:cNvPr id="0" name=""/>
        <dsp:cNvSpPr/>
      </dsp:nvSpPr>
      <dsp:spPr>
        <a:xfrm>
          <a:off x="0" y="894129"/>
          <a:ext cx="9193842" cy="1331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endParaRPr lang="lv-LV" sz="1200" b="0" kern="1200" dirty="0">
            <a:solidFill>
              <a:schemeClr val="tx1"/>
            </a:solidFill>
            <a:latin typeface="+mn-lt"/>
            <a:ea typeface="+mn-ea"/>
            <a:cs typeface="+mn-cs"/>
          </a:endParaRPr>
        </a:p>
        <a:p>
          <a:pPr marL="114300" lvl="1" indent="-114300" algn="l" defTabSz="533400">
            <a:lnSpc>
              <a:spcPct val="100000"/>
            </a:lnSpc>
            <a:spcBef>
              <a:spcPct val="0"/>
            </a:spcBef>
            <a:spcAft>
              <a:spcPct val="15000"/>
            </a:spcAft>
            <a:buChar char="•"/>
          </a:pPr>
          <a:r>
            <a:rPr lang="lv-LV" sz="1200" b="1" kern="1200" dirty="0">
              <a:solidFill>
                <a:schemeClr val="tx1"/>
              </a:solidFill>
              <a:latin typeface="+mn-lt"/>
              <a:ea typeface="+mn-ea"/>
              <a:cs typeface="+mn-cs"/>
            </a:rPr>
            <a:t>jūtas cieši saistīti ar Latviju</a:t>
          </a:r>
          <a:r>
            <a:rPr lang="lv-LV" sz="1200" b="0" kern="1200" dirty="0">
              <a:solidFill>
                <a:schemeClr val="tx1"/>
              </a:solidFill>
              <a:latin typeface="+mn-lt"/>
              <a:ea typeface="+mn-ea"/>
              <a:cs typeface="+mn-cs"/>
            </a:rPr>
            <a:t>;</a:t>
          </a:r>
        </a:p>
        <a:p>
          <a:pPr marL="114300" lvl="1" indent="-114300" algn="l" defTabSz="533400">
            <a:lnSpc>
              <a:spcPct val="100000"/>
            </a:lnSpc>
            <a:spcBef>
              <a:spcPct val="0"/>
            </a:spcBef>
            <a:spcAft>
              <a:spcPct val="15000"/>
            </a:spcAft>
            <a:buChar char="•"/>
          </a:pPr>
          <a:r>
            <a:rPr lang="lv-LV" sz="1200" b="0" kern="1200" dirty="0">
              <a:solidFill>
                <a:schemeClr val="tx1"/>
              </a:solidFill>
              <a:latin typeface="+mn-lt"/>
              <a:ea typeface="+mn-ea"/>
              <a:cs typeface="+mn-cs"/>
            </a:rPr>
            <a:t>piekrīt, ka </a:t>
          </a:r>
          <a:r>
            <a:rPr lang="lv-LV" sz="1200" b="1" kern="1200" dirty="0">
              <a:solidFill>
                <a:schemeClr val="tx1"/>
              </a:solidFill>
              <a:latin typeface="+mn-lt"/>
              <a:ea typeface="+mn-ea"/>
              <a:cs typeface="+mn-cs"/>
            </a:rPr>
            <a:t>par savu sociālo nodrošinātību un labklājību vispirms jārūpējas katram pašam</a:t>
          </a:r>
          <a:r>
            <a:rPr lang="lv-LV" sz="1200" b="0" kern="1200" dirty="0">
              <a:solidFill>
                <a:schemeClr val="tx1"/>
              </a:solidFill>
              <a:latin typeface="+mn-lt"/>
              <a:ea typeface="+mn-ea"/>
              <a:cs typeface="+mn-cs"/>
            </a:rPr>
            <a:t>;</a:t>
          </a:r>
        </a:p>
        <a:p>
          <a:pPr marL="114300" lvl="1" indent="-114300" algn="l" defTabSz="533400">
            <a:lnSpc>
              <a:spcPct val="100000"/>
            </a:lnSpc>
            <a:spcBef>
              <a:spcPct val="0"/>
            </a:spcBef>
            <a:spcAft>
              <a:spcPct val="15000"/>
            </a:spcAft>
            <a:buChar char="•"/>
          </a:pPr>
          <a:r>
            <a:rPr lang="lv-LV" sz="1200" b="0" kern="1200" dirty="0">
              <a:solidFill>
                <a:schemeClr val="tx1"/>
              </a:solidFill>
              <a:latin typeface="+mn-lt"/>
              <a:ea typeface="+mn-ea"/>
              <a:cs typeface="+mn-cs"/>
            </a:rPr>
            <a:t>piekrīt, ka </a:t>
          </a:r>
          <a:r>
            <a:rPr lang="lv-LV" sz="1200" b="1" kern="1200" dirty="0">
              <a:solidFill>
                <a:schemeClr val="tx1"/>
              </a:solidFill>
              <a:latin typeface="+mn-lt"/>
              <a:ea typeface="+mn-ea"/>
              <a:cs typeface="+mn-cs"/>
            </a:rPr>
            <a:t>integrāciju ir nepieciešams vadīt no valsts vai pašvaldību puses</a:t>
          </a:r>
          <a:r>
            <a:rPr lang="lv-LV" sz="1200" b="0" kern="1200" dirty="0">
              <a:solidFill>
                <a:schemeClr val="tx1"/>
              </a:solidFill>
              <a:latin typeface="+mn-lt"/>
              <a:ea typeface="+mn-ea"/>
              <a:cs typeface="+mn-cs"/>
            </a:rPr>
            <a:t>;</a:t>
          </a:r>
        </a:p>
        <a:p>
          <a:pPr marL="114300" lvl="1" indent="-114300" algn="l" defTabSz="533400">
            <a:lnSpc>
              <a:spcPct val="100000"/>
            </a:lnSpc>
            <a:spcBef>
              <a:spcPct val="0"/>
            </a:spcBef>
            <a:spcAft>
              <a:spcPct val="15000"/>
            </a:spcAft>
            <a:buChar char="•"/>
          </a:pPr>
          <a:r>
            <a:rPr lang="lv-LV" sz="1200" b="1" kern="1200" dirty="0">
              <a:solidFill>
                <a:schemeClr val="tx1"/>
              </a:solidFill>
              <a:latin typeface="+mn-lt"/>
              <a:ea typeface="+mn-ea"/>
              <a:cs typeface="+mn-cs"/>
            </a:rPr>
            <a:t>nebaidās brīvi paust savu viedokli par politiskiem un sociāli ekonomiskiem jautājumiem.</a:t>
          </a:r>
          <a:endParaRPr lang="lv-LV" sz="1200" b="0" kern="1200" dirty="0">
            <a:solidFill>
              <a:schemeClr val="tx1"/>
            </a:solidFill>
            <a:latin typeface="+mn-lt"/>
            <a:ea typeface="+mn-ea"/>
            <a:cs typeface="+mn-cs"/>
          </a:endParaRPr>
        </a:p>
      </dsp:txBody>
      <dsp:txXfrm>
        <a:off x="0" y="894129"/>
        <a:ext cx="9193842" cy="1331302"/>
      </dsp:txXfrm>
    </dsp:sp>
    <dsp:sp modelId="{652EBDBE-B80A-4F8B-8CF0-381EA016F411}">
      <dsp:nvSpPr>
        <dsp:cNvPr id="0" name=""/>
        <dsp:cNvSpPr/>
      </dsp:nvSpPr>
      <dsp:spPr>
        <a:xfrm>
          <a:off x="2390398" y="2408745"/>
          <a:ext cx="6803443" cy="665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lv-LV" sz="1200" kern="1200" dirty="0"/>
            <a:t>salīdzinoši biežāk:</a:t>
          </a:r>
          <a:endParaRPr lang="lv-LV" sz="1200" kern="1200" dirty="0">
            <a:solidFill>
              <a:srgbClr val="333333">
                <a:hueOff val="0"/>
                <a:satOff val="0"/>
                <a:lumOff val="0"/>
                <a:alphaOff val="0"/>
              </a:srgbClr>
            </a:solidFill>
            <a:latin typeface="Arial"/>
            <a:ea typeface="+mn-ea"/>
            <a:cs typeface="+mn-cs"/>
          </a:endParaRPr>
        </a:p>
      </dsp:txBody>
      <dsp:txXfrm>
        <a:off x="2390398" y="2408745"/>
        <a:ext cx="6803443" cy="665551"/>
      </dsp:txXfrm>
    </dsp:sp>
    <dsp:sp modelId="{3A878F30-E6A0-4C19-9E02-0046A0643A20}">
      <dsp:nvSpPr>
        <dsp:cNvPr id="0" name=""/>
        <dsp:cNvSpPr/>
      </dsp:nvSpPr>
      <dsp:spPr>
        <a:xfrm>
          <a:off x="0" y="2232829"/>
          <a:ext cx="2390398" cy="827606"/>
        </a:xfrm>
        <a:prstGeom prst="round2SameRect">
          <a:avLst>
            <a:gd name="adj1" fmla="val 16670"/>
            <a:gd name="adj2" fmla="val 0"/>
          </a:avLst>
        </a:prstGeom>
        <a:solidFill>
          <a:srgbClr val="00307F"/>
        </a:solidFill>
        <a:ln w="12700" cap="flat" cmpd="sng" algn="ctr">
          <a:solidFill>
            <a:srgbClr val="0030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lv-LV" sz="1400" kern="1200" dirty="0"/>
            <a:t>Rīdzinieki ar </a:t>
          </a:r>
          <a:r>
            <a:rPr lang="lv-LV" sz="1400" b="1" kern="1200" dirty="0"/>
            <a:t>vidēji zemiem un zemiem</a:t>
          </a:r>
          <a:r>
            <a:rPr lang="lv-LV" sz="1400" kern="1200" dirty="0"/>
            <a:t> ienākumiem</a:t>
          </a:r>
        </a:p>
        <a:p>
          <a:pPr marL="0" lvl="0" indent="0" algn="ctr" defTabSz="622300">
            <a:lnSpc>
              <a:spcPct val="90000"/>
            </a:lnSpc>
            <a:spcBef>
              <a:spcPct val="0"/>
            </a:spcBef>
            <a:spcAft>
              <a:spcPct val="35000"/>
            </a:spcAft>
            <a:buNone/>
          </a:pPr>
          <a:r>
            <a:rPr lang="lv-LV" sz="1100" kern="1200" dirty="0">
              <a:solidFill>
                <a:srgbClr val="FFFFFF"/>
              </a:solidFill>
              <a:latin typeface="Arial"/>
              <a:ea typeface="+mn-ea"/>
              <a:cs typeface="+mn-cs"/>
            </a:rPr>
            <a:t>(600 līdz 1000 EUR)</a:t>
          </a:r>
        </a:p>
      </dsp:txBody>
      <dsp:txXfrm>
        <a:off x="40408" y="2273237"/>
        <a:ext cx="2309582" cy="787198"/>
      </dsp:txXfrm>
    </dsp:sp>
    <dsp:sp modelId="{33B54024-4DE8-427B-83FF-0073008D4E97}">
      <dsp:nvSpPr>
        <dsp:cNvPr id="0" name=""/>
        <dsp:cNvSpPr/>
      </dsp:nvSpPr>
      <dsp:spPr>
        <a:xfrm>
          <a:off x="0" y="3060436"/>
          <a:ext cx="9193842" cy="1331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endParaRPr lang="lv-LV" sz="1200" b="0" kern="1200" dirty="0">
            <a:solidFill>
              <a:srgbClr val="333333"/>
            </a:solidFill>
            <a:latin typeface="Arial"/>
            <a:ea typeface="+mn-ea"/>
            <a:cs typeface="+mn-cs"/>
          </a:endParaRPr>
        </a:p>
        <a:p>
          <a:pPr marL="114300" lvl="1" indent="-114300" algn="l" defTabSz="533400">
            <a:lnSpc>
              <a:spcPct val="90000"/>
            </a:lnSpc>
            <a:spcBef>
              <a:spcPct val="0"/>
            </a:spcBef>
            <a:spcAft>
              <a:spcPct val="15000"/>
            </a:spcAft>
            <a:buChar char="•"/>
          </a:pPr>
          <a:r>
            <a:rPr lang="lv-LV" sz="1200" b="1" kern="1200" dirty="0">
              <a:solidFill>
                <a:srgbClr val="333333"/>
              </a:solidFill>
              <a:latin typeface="Arial"/>
              <a:ea typeface="+mn-ea"/>
              <a:cs typeface="+mn-cs"/>
            </a:rPr>
            <a:t>lepojas, ka ir savas apkaimes iedzīvotāji</a:t>
          </a:r>
          <a:r>
            <a:rPr lang="lv-LV" sz="1200" b="0" kern="1200" dirty="0">
              <a:solidFill>
                <a:srgbClr val="333333"/>
              </a:solidFill>
              <a:latin typeface="Arial"/>
              <a:ea typeface="+mn-ea"/>
              <a:cs typeface="+mn-cs"/>
            </a:rPr>
            <a:t>;</a:t>
          </a:r>
        </a:p>
        <a:p>
          <a:pPr marL="114300" lvl="1" indent="-114300" algn="l" defTabSz="533400">
            <a:lnSpc>
              <a:spcPct val="90000"/>
            </a:lnSpc>
            <a:spcBef>
              <a:spcPct val="0"/>
            </a:spcBef>
            <a:spcAft>
              <a:spcPct val="15000"/>
            </a:spcAft>
            <a:buChar char="•"/>
          </a:pPr>
          <a:r>
            <a:rPr lang="lv-LV" sz="1200" b="0" kern="1200" dirty="0">
              <a:solidFill>
                <a:srgbClr val="333333"/>
              </a:solidFill>
              <a:latin typeface="Arial"/>
              <a:ea typeface="+mn-ea"/>
              <a:cs typeface="+mn-cs"/>
            </a:rPr>
            <a:t>norāda, ka </a:t>
          </a:r>
          <a:r>
            <a:rPr lang="lv-LV" sz="1200" b="1" kern="1200" dirty="0">
              <a:solidFill>
                <a:srgbClr val="333333"/>
              </a:solidFill>
              <a:latin typeface="Arial"/>
              <a:ea typeface="+mn-ea"/>
              <a:cs typeface="+mn-cs"/>
            </a:rPr>
            <a:t>sabiedrības integrācijas veicināšanai būtu nepieciešami kopīgi pasākumi dažādām tautībām;</a:t>
          </a:r>
        </a:p>
      </dsp:txBody>
      <dsp:txXfrm>
        <a:off x="0" y="3060436"/>
        <a:ext cx="9193842" cy="1331302"/>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135"/>
          </a:xfrm>
          <a:prstGeom prst="rect">
            <a:avLst/>
          </a:prstGeom>
        </p:spPr>
        <p:txBody>
          <a:bodyPr vert="horz" lIns="91330" tIns="45665" rIns="91330" bIns="45665" rtlCol="0"/>
          <a:lstStyle>
            <a:lvl1pPr algn="l">
              <a:defRPr sz="1200"/>
            </a:lvl1pPr>
          </a:lstStyle>
          <a:p>
            <a:endParaRPr lang="en-GB"/>
          </a:p>
        </p:txBody>
      </p:sp>
      <p:sp>
        <p:nvSpPr>
          <p:cNvPr id="3" name="Date Placeholder 2"/>
          <p:cNvSpPr>
            <a:spLocks noGrp="1"/>
          </p:cNvSpPr>
          <p:nvPr>
            <p:ph type="dt" sz="quarter" idx="1"/>
          </p:nvPr>
        </p:nvSpPr>
        <p:spPr>
          <a:xfrm>
            <a:off x="3850443" y="1"/>
            <a:ext cx="2945659" cy="498135"/>
          </a:xfrm>
          <a:prstGeom prst="rect">
            <a:avLst/>
          </a:prstGeom>
        </p:spPr>
        <p:txBody>
          <a:bodyPr vert="horz" lIns="91330" tIns="45665" rIns="91330" bIns="45665" rtlCol="0"/>
          <a:lstStyle>
            <a:lvl1pPr algn="r">
              <a:defRPr sz="1200"/>
            </a:lvl1pPr>
          </a:lstStyle>
          <a:p>
            <a:fld id="{42691DDE-BA6A-4F57-909C-98F49C72955F}" type="datetimeFigureOut">
              <a:rPr lang="en-GB" smtClean="0"/>
              <a:t>17/10/2024</a:t>
            </a:fld>
            <a:endParaRPr lang="en-GB"/>
          </a:p>
        </p:txBody>
      </p:sp>
      <p:sp>
        <p:nvSpPr>
          <p:cNvPr id="4" name="Footer Placeholder 3"/>
          <p:cNvSpPr>
            <a:spLocks noGrp="1"/>
          </p:cNvSpPr>
          <p:nvPr>
            <p:ph type="ftr" sz="quarter" idx="2"/>
          </p:nvPr>
        </p:nvSpPr>
        <p:spPr>
          <a:xfrm>
            <a:off x="1" y="9430092"/>
            <a:ext cx="2945659" cy="498134"/>
          </a:xfrm>
          <a:prstGeom prst="rect">
            <a:avLst/>
          </a:prstGeom>
        </p:spPr>
        <p:txBody>
          <a:bodyPr vert="horz" lIns="91330" tIns="45665" rIns="91330" bIns="45665"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2"/>
            <a:ext cx="2945659" cy="498134"/>
          </a:xfrm>
          <a:prstGeom prst="rect">
            <a:avLst/>
          </a:prstGeom>
        </p:spPr>
        <p:txBody>
          <a:bodyPr vert="horz" lIns="91330" tIns="45665" rIns="91330" bIns="45665"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135"/>
          </a:xfrm>
          <a:prstGeom prst="rect">
            <a:avLst/>
          </a:prstGeom>
        </p:spPr>
        <p:txBody>
          <a:bodyPr vert="horz" lIns="91330" tIns="45665" rIns="91330" bIns="45665" rtlCol="0"/>
          <a:lstStyle>
            <a:lvl1pPr algn="l">
              <a:defRPr sz="1200"/>
            </a:lvl1pPr>
          </a:lstStyle>
          <a:p>
            <a:endParaRPr lang="en-GB"/>
          </a:p>
        </p:txBody>
      </p:sp>
      <p:sp>
        <p:nvSpPr>
          <p:cNvPr id="3" name="Date Placeholder 2"/>
          <p:cNvSpPr>
            <a:spLocks noGrp="1"/>
          </p:cNvSpPr>
          <p:nvPr>
            <p:ph type="dt" idx="1"/>
          </p:nvPr>
        </p:nvSpPr>
        <p:spPr>
          <a:xfrm>
            <a:off x="3850443" y="1"/>
            <a:ext cx="2945659" cy="498135"/>
          </a:xfrm>
          <a:prstGeom prst="rect">
            <a:avLst/>
          </a:prstGeom>
        </p:spPr>
        <p:txBody>
          <a:bodyPr vert="horz" lIns="91330" tIns="45665" rIns="91330" bIns="45665" rtlCol="0"/>
          <a:lstStyle>
            <a:lvl1pPr algn="r">
              <a:defRPr sz="1200"/>
            </a:lvl1pPr>
          </a:lstStyle>
          <a:p>
            <a:fld id="{CBAAC5B1-F58D-4268-BB75-9856A9D794A6}" type="datetimeFigureOut">
              <a:rPr lang="en-GB" smtClean="0"/>
              <a:t>17/10/2024</a:t>
            </a:fld>
            <a:endParaRPr lang="en-GB"/>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330" tIns="45665" rIns="91330" bIns="45665" rtlCol="0" anchor="ctr"/>
          <a:lstStyle/>
          <a:p>
            <a:endParaRPr lang="en-GB"/>
          </a:p>
        </p:txBody>
      </p:sp>
      <p:sp>
        <p:nvSpPr>
          <p:cNvPr id="5" name="Notes Placeholder 4"/>
          <p:cNvSpPr>
            <a:spLocks noGrp="1"/>
          </p:cNvSpPr>
          <p:nvPr>
            <p:ph type="body" sz="quarter" idx="3"/>
          </p:nvPr>
        </p:nvSpPr>
        <p:spPr>
          <a:xfrm>
            <a:off x="679768" y="4777959"/>
            <a:ext cx="5438140" cy="3909238"/>
          </a:xfrm>
          <a:prstGeom prst="rect">
            <a:avLst/>
          </a:prstGeom>
        </p:spPr>
        <p:txBody>
          <a:bodyPr vert="horz" lIns="91330" tIns="45665" rIns="91330" bIns="456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0092"/>
            <a:ext cx="2945659" cy="498134"/>
          </a:xfrm>
          <a:prstGeom prst="rect">
            <a:avLst/>
          </a:prstGeom>
        </p:spPr>
        <p:txBody>
          <a:bodyPr vert="horz" lIns="91330" tIns="45665" rIns="91330" bIns="45665"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2"/>
            <a:ext cx="2945659" cy="498134"/>
          </a:xfrm>
          <a:prstGeom prst="rect">
            <a:avLst/>
          </a:prstGeom>
        </p:spPr>
        <p:txBody>
          <a:bodyPr vert="horz" lIns="91330" tIns="45665" rIns="91330" bIns="45665"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sv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sv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9C51B2C-A001-27DE-ABA0-3328CCE12A7B}"/>
              </a:ext>
            </a:extLst>
          </p:cNvPr>
          <p:cNvSpPr>
            <a:spLocks noGrp="1"/>
          </p:cNvSpPr>
          <p:nvPr>
            <p:ph type="pic" sz="quarter" idx="11"/>
          </p:nvPr>
        </p:nvSpPr>
        <p:spPr>
          <a:xfrm>
            <a:off x="0" y="0"/>
            <a:ext cx="12192000" cy="6858000"/>
          </a:xfrm>
        </p:spPr>
        <p:txBody>
          <a:bodyPr/>
          <a:lstStyle/>
          <a:p>
            <a:r>
              <a:rPr lang="en-US"/>
              <a:t>Click icon to add picture</a:t>
            </a:r>
            <a:endParaRPr lang="en-US" dirty="0"/>
          </a:p>
        </p:txBody>
      </p:sp>
      <p:sp>
        <p:nvSpPr>
          <p:cNvPr id="11" name="Kick">
            <a:extLst>
              <a:ext uri="{FF2B5EF4-FFF2-40B4-BE49-F238E27FC236}">
                <a16:creationId xmlns:a16="http://schemas.microsoft.com/office/drawing/2014/main" id="{4E5D019C-AA62-A8CE-6450-8FB165C5A145}"/>
              </a:ext>
            </a:extLst>
          </p:cNvPr>
          <p:cNvSpPr>
            <a:spLocks noGrp="1" noRot="1" noMove="1" noResize="1" noEditPoints="1" noAdjustHandles="1" noChangeArrowheads="1" noChangeShapeType="1"/>
          </p:cNvSpPr>
          <p:nvPr>
            <p:ph type="body" sz="quarter" idx="12" hasCustomPrompt="1"/>
          </p:nvPr>
        </p:nvSpPr>
        <p:spPr>
          <a:xfrm>
            <a:off x="0" y="0"/>
            <a:ext cx="3881438"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dirty="0"/>
              <a:t>Click to add text</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13" name="Kantar logo">
            <a:extLst>
              <a:ext uri="{FF2B5EF4-FFF2-40B4-BE49-F238E27FC236}">
                <a16:creationId xmlns:a16="http://schemas.microsoft.com/office/drawing/2014/main" id="{413DB59D-2F78-ADDF-7991-8E63A4119DF7}"/>
              </a:ext>
            </a:extLst>
          </p:cNvPr>
          <p:cNvSpPr>
            <a:spLocks noGrp="1" noRot="1" noMove="1" noResize="1" noEditPoints="1" noAdjustHandles="1" noChangeArrowheads="1" noChangeShapeType="1"/>
          </p:cNvSpPr>
          <p:nvPr>
            <p:ph type="body" sz="quarter" idx="13" hasCustomPrompt="1"/>
          </p:nvPr>
        </p:nvSpPr>
        <p:spPr>
          <a:xfrm>
            <a:off x="360363" y="557213"/>
            <a:ext cx="1939925" cy="368300"/>
          </a:xfrm>
          <a:blipFill>
            <a:blip r:embed="rId4">
              <a:extLst>
                <a:ext uri="{96DAC541-7B7A-43D3-8B79-37D633B846F1}">
                  <asvg:svgBlip xmlns:asvg="http://schemas.microsoft.com/office/drawing/2016/SVG/main" r:embed="rId5"/>
                </a:ext>
              </a:extLst>
            </a:blip>
            <a:stretch>
              <a:fillRect/>
            </a:stretch>
          </a:blipFill>
        </p:spPr>
        <p:txBody>
          <a:bodyPr/>
          <a:lstStyle>
            <a:lvl1pPr>
              <a:defRPr/>
            </a:lvl1pPr>
          </a:lstStyle>
          <a:p>
            <a:pPr lvl="0"/>
            <a:r>
              <a:rPr lang="en-US" dirty="0"/>
              <a:t> </a:t>
            </a:r>
          </a:p>
        </p:txBody>
      </p:sp>
      <p:sp>
        <p:nvSpPr>
          <p:cNvPr id="8" name="Slide Number Placeholder 5">
            <a:extLst>
              <a:ext uri="{FF2B5EF4-FFF2-40B4-BE49-F238E27FC236}">
                <a16:creationId xmlns:a16="http://schemas.microsoft.com/office/drawing/2014/main" id="{34A62E9B-33C3-F47A-DB13-8F29BB3125B1}"/>
              </a:ext>
            </a:extLst>
          </p:cNvPr>
          <p:cNvSpPr>
            <a:spLocks noGrp="1"/>
          </p:cNvSpPr>
          <p:nvPr>
            <p:ph type="sldNum" sz="quarter" idx="4"/>
          </p:nvPr>
        </p:nvSpPr>
        <p:spPr>
          <a:xfrm>
            <a:off x="360000" y="6390000"/>
            <a:ext cx="1435100" cy="196850"/>
          </a:xfrm>
          <a:prstGeom prst="rect">
            <a:avLst/>
          </a:prstGeom>
        </p:spPr>
        <p:txBody>
          <a:bodyPr vert="horz" lIns="0" tIns="0" rIns="0" bIns="0" rtlCol="0" anchor="ctr"/>
          <a:lstStyle>
            <a:lvl1pPr algn="l">
              <a:defRPr sz="1000">
                <a:solidFill>
                  <a:schemeClr val="tx1"/>
                </a:solidFill>
              </a:defRPr>
            </a:lvl1pPr>
          </a:lstStyle>
          <a:p>
            <a:r>
              <a:rPr lang="en-GB" dirty="0"/>
              <a:t>© Kantar 2024</a:t>
            </a:r>
          </a:p>
        </p:txBody>
      </p:sp>
    </p:spTree>
    <p:extLst>
      <p:ext uri="{BB962C8B-B14F-4D97-AF65-F5344CB8AC3E}">
        <p14:creationId xmlns:p14="http://schemas.microsoft.com/office/powerpoint/2010/main" val="144798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
        <p:nvSpPr>
          <p:cNvPr id="5" name="Slide Number Placeholder 5">
            <a:extLst>
              <a:ext uri="{FF2B5EF4-FFF2-40B4-BE49-F238E27FC236}">
                <a16:creationId xmlns:a16="http://schemas.microsoft.com/office/drawing/2014/main" id="{E22C01DA-AF57-1201-65E6-978D3C4E1CC9}"/>
              </a:ext>
            </a:extLst>
          </p:cNvPr>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sp>
        <p:nvSpPr>
          <p:cNvPr id="7" name="Footer Placeholder 2">
            <a:extLst>
              <a:ext uri="{FF2B5EF4-FFF2-40B4-BE49-F238E27FC236}">
                <a16:creationId xmlns:a16="http://schemas.microsoft.com/office/drawing/2014/main" id="{81BE1116-7F90-11E6-E93F-B0FCA400C6DB}"/>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120853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
        <p:nvSpPr>
          <p:cNvPr id="5" name="Slide Number Placeholder 5">
            <a:extLst>
              <a:ext uri="{FF2B5EF4-FFF2-40B4-BE49-F238E27FC236}">
                <a16:creationId xmlns:a16="http://schemas.microsoft.com/office/drawing/2014/main" id="{D9E80589-4F70-9111-86EA-2A9627C3974E}"/>
              </a:ext>
            </a:extLst>
          </p:cNvPr>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sp>
        <p:nvSpPr>
          <p:cNvPr id="7" name="Footer Placeholder 2">
            <a:extLst>
              <a:ext uri="{FF2B5EF4-FFF2-40B4-BE49-F238E27FC236}">
                <a16:creationId xmlns:a16="http://schemas.microsoft.com/office/drawing/2014/main" id="{559BEA9A-F283-75D8-3100-63925EAEFC00}"/>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418301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dirty="0"/>
              <a:t>Click to add subtitle</a:t>
            </a:r>
            <a:endParaRPr lang="en-GB" dirty="0"/>
          </a:p>
        </p:txBody>
      </p:sp>
      <p:sp>
        <p:nvSpPr>
          <p:cNvPr id="5" name="Slide Number Placeholder 5">
            <a:extLst>
              <a:ext uri="{FF2B5EF4-FFF2-40B4-BE49-F238E27FC236}">
                <a16:creationId xmlns:a16="http://schemas.microsoft.com/office/drawing/2014/main" id="{B2F9CF63-C2DE-379E-3627-60174F491C8F}"/>
              </a:ext>
            </a:extLst>
          </p:cNvPr>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sp>
        <p:nvSpPr>
          <p:cNvPr id="7" name="Footer Placeholder 2">
            <a:extLst>
              <a:ext uri="{FF2B5EF4-FFF2-40B4-BE49-F238E27FC236}">
                <a16:creationId xmlns:a16="http://schemas.microsoft.com/office/drawing/2014/main" id="{19BC66F0-9B47-BB44-F073-D5E984C3B0C2}"/>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166183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dirty="0"/>
              <a:t>Click to add subtitle</a:t>
            </a:r>
            <a:endParaRPr lang="en-GB" dirty="0"/>
          </a:p>
        </p:txBody>
      </p:sp>
      <p:sp>
        <p:nvSpPr>
          <p:cNvPr id="5" name="Slide Number Placeholder 5">
            <a:extLst>
              <a:ext uri="{FF2B5EF4-FFF2-40B4-BE49-F238E27FC236}">
                <a16:creationId xmlns:a16="http://schemas.microsoft.com/office/drawing/2014/main" id="{52279A85-1669-D9BA-E21A-12D7084E2AFE}"/>
              </a:ext>
            </a:extLst>
          </p:cNvPr>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sp>
        <p:nvSpPr>
          <p:cNvPr id="7" name="Footer Placeholder 2">
            <a:extLst>
              <a:ext uri="{FF2B5EF4-FFF2-40B4-BE49-F238E27FC236}">
                <a16:creationId xmlns:a16="http://schemas.microsoft.com/office/drawing/2014/main" id="{FE4E7BA6-DB47-8DFA-ABE7-6946477933D4}"/>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401638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
        <p:nvSpPr>
          <p:cNvPr id="5" name="Slide Number Placeholder 5">
            <a:extLst>
              <a:ext uri="{FF2B5EF4-FFF2-40B4-BE49-F238E27FC236}">
                <a16:creationId xmlns:a16="http://schemas.microsoft.com/office/drawing/2014/main" id="{D0711DD5-280C-2770-9C1D-59BB27D1DE9D}"/>
              </a:ext>
            </a:extLst>
          </p:cNvPr>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sp>
        <p:nvSpPr>
          <p:cNvPr id="7" name="Footer Placeholder 2">
            <a:extLst>
              <a:ext uri="{FF2B5EF4-FFF2-40B4-BE49-F238E27FC236}">
                <a16:creationId xmlns:a16="http://schemas.microsoft.com/office/drawing/2014/main" id="{58A8D835-E4E2-E7AA-22A1-0C9A776B90AC}"/>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278848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
        <p:nvSpPr>
          <p:cNvPr id="5" name="Slide Number Placeholder 5">
            <a:extLst>
              <a:ext uri="{FF2B5EF4-FFF2-40B4-BE49-F238E27FC236}">
                <a16:creationId xmlns:a16="http://schemas.microsoft.com/office/drawing/2014/main" id="{76795E80-0B50-7893-92C2-67CFF3D2C5DC}"/>
              </a:ext>
            </a:extLst>
          </p:cNvPr>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sp>
        <p:nvSpPr>
          <p:cNvPr id="7" name="Footer Placeholder 2">
            <a:extLst>
              <a:ext uri="{FF2B5EF4-FFF2-40B4-BE49-F238E27FC236}">
                <a16:creationId xmlns:a16="http://schemas.microsoft.com/office/drawing/2014/main" id="{B33336CB-55E8-6911-29CD-4500F1B2AB94}"/>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105574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dirty="0"/>
              <a:t>Click to add subtitle</a:t>
            </a:r>
            <a:endParaRPr lang="en-GB" dirty="0"/>
          </a:p>
        </p:txBody>
      </p:sp>
      <p:sp>
        <p:nvSpPr>
          <p:cNvPr id="5" name="Slide Number Placeholder 5">
            <a:extLst>
              <a:ext uri="{FF2B5EF4-FFF2-40B4-BE49-F238E27FC236}">
                <a16:creationId xmlns:a16="http://schemas.microsoft.com/office/drawing/2014/main" id="{61CDCBB3-277F-E99E-7960-D1B26F86ED0E}"/>
              </a:ext>
            </a:extLst>
          </p:cNvPr>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sp>
        <p:nvSpPr>
          <p:cNvPr id="7" name="Footer Placeholder 2">
            <a:extLst>
              <a:ext uri="{FF2B5EF4-FFF2-40B4-BE49-F238E27FC236}">
                <a16:creationId xmlns:a16="http://schemas.microsoft.com/office/drawing/2014/main" id="{55BAFA63-594C-65B1-AAA8-2DCFFA45A86E}"/>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425416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dirty="0"/>
              <a:t>Click to add subtitle</a:t>
            </a:r>
            <a:endParaRPr lang="en-GB" dirty="0"/>
          </a:p>
        </p:txBody>
      </p:sp>
      <p:sp>
        <p:nvSpPr>
          <p:cNvPr id="5" name="Slide Number Placeholder 5">
            <a:extLst>
              <a:ext uri="{FF2B5EF4-FFF2-40B4-BE49-F238E27FC236}">
                <a16:creationId xmlns:a16="http://schemas.microsoft.com/office/drawing/2014/main" id="{319BB017-964B-40D3-551E-CEE853E5E858}"/>
              </a:ext>
            </a:extLst>
          </p:cNvPr>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sp>
        <p:nvSpPr>
          <p:cNvPr id="7" name="Footer Placeholder 2">
            <a:extLst>
              <a:ext uri="{FF2B5EF4-FFF2-40B4-BE49-F238E27FC236}">
                <a16:creationId xmlns:a16="http://schemas.microsoft.com/office/drawing/2014/main" id="{901E2C6B-E249-1DDE-992C-AC0BF143C1C6}"/>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288008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dirty="0"/>
              <a:t>Click to add subtitle</a:t>
            </a:r>
            <a:endParaRPr lang="en-GB" dirty="0"/>
          </a:p>
        </p:txBody>
      </p:sp>
      <p:sp>
        <p:nvSpPr>
          <p:cNvPr id="5" name="Slide Number Placeholder 5">
            <a:extLst>
              <a:ext uri="{FF2B5EF4-FFF2-40B4-BE49-F238E27FC236}">
                <a16:creationId xmlns:a16="http://schemas.microsoft.com/office/drawing/2014/main" id="{1B37347D-CD8D-A7E8-7D4F-3EF7F7DB8193}"/>
              </a:ext>
            </a:extLst>
          </p:cNvPr>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sp>
        <p:nvSpPr>
          <p:cNvPr id="7" name="Footer Placeholder 2">
            <a:extLst>
              <a:ext uri="{FF2B5EF4-FFF2-40B4-BE49-F238E27FC236}">
                <a16:creationId xmlns:a16="http://schemas.microsoft.com/office/drawing/2014/main" id="{45BC2D96-9A39-C455-4256-9FE60B1A88D5}"/>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325029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dirty="0"/>
              <a:t>Click to add title</a:t>
            </a:r>
            <a:endParaRPr lang="en-GB" dirty="0"/>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
        <p:nvSpPr>
          <p:cNvPr id="5" name="Slide Number Placeholder 5">
            <a:extLst>
              <a:ext uri="{FF2B5EF4-FFF2-40B4-BE49-F238E27FC236}">
                <a16:creationId xmlns:a16="http://schemas.microsoft.com/office/drawing/2014/main" id="{2A91AB2C-9333-8CE0-6550-7E73F9BFF713}"/>
              </a:ext>
            </a:extLst>
          </p:cNvPr>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sp>
        <p:nvSpPr>
          <p:cNvPr id="7" name="Footer Placeholder 2">
            <a:extLst>
              <a:ext uri="{FF2B5EF4-FFF2-40B4-BE49-F238E27FC236}">
                <a16:creationId xmlns:a16="http://schemas.microsoft.com/office/drawing/2014/main" id="{0EFFB627-9798-1A07-8220-279AD8F4E8AD}"/>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37645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dirty="0"/>
          </a:p>
        </p:txBody>
      </p:sp>
      <p:sp>
        <p:nvSpPr>
          <p:cNvPr id="5" name="small kick">
            <a:extLst>
              <a:ext uri="{FF2B5EF4-FFF2-40B4-BE49-F238E27FC236}">
                <a16:creationId xmlns:a16="http://schemas.microsoft.com/office/drawing/2014/main" id="{E00906A3-9F5D-49B3-C2E5-BA11DE9FA9D5}"/>
              </a:ext>
            </a:extLst>
          </p:cNvPr>
          <p:cNvSpPr>
            <a:spLocks noGrp="1" noRot="1" noMove="1" noResize="1" noEditPoints="1" noAdjustHandles="1" noChangeArrowheads="1" noChangeShapeType="1"/>
          </p:cNvSpPr>
          <p:nvPr>
            <p:ph type="body" sz="quarter" idx="21" hasCustomPrompt="1"/>
          </p:nvPr>
        </p:nvSpPr>
        <p:spPr>
          <a:xfrm>
            <a:off x="4270375" y="1490663"/>
            <a:ext cx="2568575" cy="4498975"/>
          </a:xfrm>
          <a:blipFill>
            <a:blip r:embed="rId3">
              <a:extLst>
                <a:ext uri="{96DAC541-7B7A-43D3-8B79-37D633B846F1}">
                  <asvg:svgBlip xmlns:asvg="http://schemas.microsoft.com/office/drawing/2016/SVG/main" r:embed="rId4"/>
                </a:ext>
              </a:extLst>
            </a:blip>
            <a:stretch>
              <a:fillRect/>
            </a:stretch>
          </a:blipFill>
        </p:spPr>
        <p:txBody>
          <a:bodyPr/>
          <a:lstStyle>
            <a:lvl1pPr>
              <a:defRPr/>
            </a:lvl1pPr>
          </a:lstStyle>
          <a:p>
            <a:pPr lvl="0"/>
            <a:r>
              <a:rPr lang="en-US" dirty="0"/>
              <a:t> </a:t>
            </a:r>
          </a:p>
        </p:txBody>
      </p:sp>
      <p:pic>
        <p:nvPicPr>
          <p:cNvPr id="7" name="Gold Bar">
            <a:extLst>
              <a:ext uri="{FF2B5EF4-FFF2-40B4-BE49-F238E27FC236}">
                <a16:creationId xmlns:a16="http://schemas.microsoft.com/office/drawing/2014/main" id="{1ADB29CA-18EE-48E7-B991-4B2578F89377}"/>
              </a:ext>
            </a:extLst>
          </p:cNvPr>
          <p:cNvPicPr>
            <a:picLocks noChangeAspect="1"/>
          </p:cNvPicPr>
          <p:nvPr userDrawn="1"/>
        </p:nvPicPr>
        <p:blipFill>
          <a:blip r:embed="rId5"/>
          <a:stretch>
            <a:fillRect/>
          </a:stretch>
        </p:blipFill>
        <p:spPr>
          <a:xfrm>
            <a:off x="4207125" y="1490400"/>
            <a:ext cx="63981" cy="4500000"/>
          </a:xfrm>
          <a:prstGeom prst="rect">
            <a:avLst/>
          </a:prstGeom>
        </p:spPr>
      </p:pic>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dirty="0"/>
              <a:t>Click to add text</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dirty="0"/>
              <a:t>Click to add title</a:t>
            </a:r>
          </a:p>
        </p:txBody>
      </p:sp>
      <p:pic>
        <p:nvPicPr>
          <p:cNvPr id="8" name="Logo">
            <a:extLst>
              <a:ext uri="{FF2B5EF4-FFF2-40B4-BE49-F238E27FC236}">
                <a16:creationId xmlns:a16="http://schemas.microsoft.com/office/drawing/2014/main" id="{B6564A35-867D-4FB8-BD9A-08422621EC42}"/>
              </a:ext>
            </a:extLst>
          </p:cNvPr>
          <p:cNvPicPr>
            <a:picLocks noChangeAspect="1"/>
          </p:cNvPicPr>
          <p:nvPr userDrawn="1">
            <p:custDataLst>
              <p:tags r:id="rId1"/>
            </p:custDataLst>
          </p:nvPr>
        </p:nvPicPr>
        <p:blipFill>
          <a:blip r:embed="rId6">
            <a:extLst>
              <a:ext uri="{96DAC541-7B7A-43D3-8B79-37D633B846F1}">
                <asvg:svgBlip xmlns:asvg="http://schemas.microsoft.com/office/drawing/2016/SVG/main" r:embed="rId7"/>
              </a:ext>
            </a:extLst>
          </a:blip>
          <a:stretch>
            <a:fillRect/>
          </a:stretch>
        </p:blipFill>
        <p:spPr>
          <a:xfrm>
            <a:off x="360000" y="558000"/>
            <a:ext cx="1940914" cy="367200"/>
          </a:xfrm>
          <a:prstGeom prst="rect">
            <a:avLst/>
          </a:prstGeom>
        </p:spPr>
      </p:pic>
      <p:sp>
        <p:nvSpPr>
          <p:cNvPr id="2" name="Slide Number Placeholder 5">
            <a:extLst>
              <a:ext uri="{FF2B5EF4-FFF2-40B4-BE49-F238E27FC236}">
                <a16:creationId xmlns:a16="http://schemas.microsoft.com/office/drawing/2014/main" id="{0D4A4DC1-A273-D10C-19CE-0DC35C16507A}"/>
              </a:ext>
            </a:extLst>
          </p:cNvPr>
          <p:cNvSpPr>
            <a:spLocks noGrp="1"/>
          </p:cNvSpPr>
          <p:nvPr>
            <p:ph type="sldNum" sz="quarter" idx="4"/>
          </p:nvPr>
        </p:nvSpPr>
        <p:spPr>
          <a:xfrm>
            <a:off x="360000" y="6390000"/>
            <a:ext cx="1435100" cy="196850"/>
          </a:xfrm>
          <a:prstGeom prst="rect">
            <a:avLst/>
          </a:prstGeom>
        </p:spPr>
        <p:txBody>
          <a:bodyPr vert="horz" lIns="0" tIns="0" rIns="0" bIns="0" rtlCol="0" anchor="ctr"/>
          <a:lstStyle>
            <a:lvl1pPr algn="l">
              <a:defRPr sz="1000">
                <a:solidFill>
                  <a:schemeClr val="tx1"/>
                </a:solidFill>
              </a:defRPr>
            </a:lvl1pPr>
          </a:lstStyle>
          <a:p>
            <a:r>
              <a:rPr lang="en-GB" dirty="0"/>
              <a:t>© Kantar 2024</a:t>
            </a:r>
          </a:p>
        </p:txBody>
      </p:sp>
    </p:spTree>
    <p:extLst>
      <p:ext uri="{BB962C8B-B14F-4D97-AF65-F5344CB8AC3E}">
        <p14:creationId xmlns:p14="http://schemas.microsoft.com/office/powerpoint/2010/main" val="219063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dirty="0"/>
              <a:t>Click to add title</a:t>
            </a:r>
            <a:endParaRPr lang="en-GB" dirty="0"/>
          </a:p>
        </p:txBody>
      </p:sp>
      <p:sp>
        <p:nvSpPr>
          <p:cNvPr id="5" name="Slide Number Placeholder 5">
            <a:extLst>
              <a:ext uri="{FF2B5EF4-FFF2-40B4-BE49-F238E27FC236}">
                <a16:creationId xmlns:a16="http://schemas.microsoft.com/office/drawing/2014/main" id="{A81623F8-FE8A-8929-6AFA-0D4BAF4DA038}"/>
              </a:ext>
            </a:extLst>
          </p:cNvPr>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sp>
        <p:nvSpPr>
          <p:cNvPr id="7" name="Footer Placeholder 2">
            <a:extLst>
              <a:ext uri="{FF2B5EF4-FFF2-40B4-BE49-F238E27FC236}">
                <a16:creationId xmlns:a16="http://schemas.microsoft.com/office/drawing/2014/main" id="{0DEA0789-658E-DBF5-5D60-08CE1865A41A}"/>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9255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dirty="0"/>
              <a:t>Click to add subtitle</a:t>
            </a:r>
            <a:endParaRPr lang="en-GB" dirty="0"/>
          </a:p>
        </p:txBody>
      </p:sp>
      <p:sp>
        <p:nvSpPr>
          <p:cNvPr id="5" name="Slide Number Placeholder 5">
            <a:extLst>
              <a:ext uri="{FF2B5EF4-FFF2-40B4-BE49-F238E27FC236}">
                <a16:creationId xmlns:a16="http://schemas.microsoft.com/office/drawing/2014/main" id="{83C699E3-5351-879C-BA29-B855F975851B}"/>
              </a:ext>
            </a:extLst>
          </p:cNvPr>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sp>
        <p:nvSpPr>
          <p:cNvPr id="7" name="Footer Placeholder 2">
            <a:extLst>
              <a:ext uri="{FF2B5EF4-FFF2-40B4-BE49-F238E27FC236}">
                <a16:creationId xmlns:a16="http://schemas.microsoft.com/office/drawing/2014/main" id="{C2EC9DD6-9B71-B40D-6FE7-8803121764F1}"/>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150637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A652607-D632-75C9-A721-3969592D503A}"/>
              </a:ext>
            </a:extLst>
          </p:cNvPr>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sp>
        <p:nvSpPr>
          <p:cNvPr id="5" name="Footer Placeholder 2">
            <a:extLst>
              <a:ext uri="{FF2B5EF4-FFF2-40B4-BE49-F238E27FC236}">
                <a16:creationId xmlns:a16="http://schemas.microsoft.com/office/drawing/2014/main" id="{2F035E52-0455-F45F-55C4-7028DF32E111}"/>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1317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a:extLst>
              <a:ext uri="{FF2B5EF4-FFF2-40B4-BE49-F238E27FC236}">
                <a16:creationId xmlns:a16="http://schemas.microsoft.com/office/drawing/2014/main" id="{CBC5DE98-820A-A6B1-987B-7C1503699AE3}"/>
              </a:ext>
            </a:extLst>
          </p:cNvPr>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sp>
        <p:nvSpPr>
          <p:cNvPr id="6" name="Footer Placeholder 2">
            <a:extLst>
              <a:ext uri="{FF2B5EF4-FFF2-40B4-BE49-F238E27FC236}">
                <a16:creationId xmlns:a16="http://schemas.microsoft.com/office/drawing/2014/main" id="{D0B3F7F4-84D6-9719-1E30-3F78BE22DD9D}"/>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50106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1 x content + heading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a:extLst>
              <a:ext uri="{FF2B5EF4-FFF2-40B4-BE49-F238E27FC236}">
                <a16:creationId xmlns:a16="http://schemas.microsoft.com/office/drawing/2014/main" id="{1E256DEA-51CC-1EB9-AAEA-F29FE03B7E30}"/>
              </a:ext>
            </a:extLst>
          </p:cNvPr>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sp>
        <p:nvSpPr>
          <p:cNvPr id="7" name="Footer Placeholder 2">
            <a:extLst>
              <a:ext uri="{FF2B5EF4-FFF2-40B4-BE49-F238E27FC236}">
                <a16:creationId xmlns:a16="http://schemas.microsoft.com/office/drawing/2014/main" id="{01C179C8-D979-C5F9-77A9-AA16A6A9FBBA}"/>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3987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a:extLst>
              <a:ext uri="{FF2B5EF4-FFF2-40B4-BE49-F238E27FC236}">
                <a16:creationId xmlns:a16="http://schemas.microsoft.com/office/drawing/2014/main" id="{E756AF53-60FA-3E3B-5073-259167103BCF}"/>
              </a:ext>
            </a:extLst>
          </p:cNvPr>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sp>
        <p:nvSpPr>
          <p:cNvPr id="7" name="Footer Placeholder 2">
            <a:extLst>
              <a:ext uri="{FF2B5EF4-FFF2-40B4-BE49-F238E27FC236}">
                <a16:creationId xmlns:a16="http://schemas.microsoft.com/office/drawing/2014/main" id="{210D57F6-F46B-3652-EE9E-6D32B908772F}"/>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428213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2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a:extLst>
              <a:ext uri="{FF2B5EF4-FFF2-40B4-BE49-F238E27FC236}">
                <a16:creationId xmlns:a16="http://schemas.microsoft.com/office/drawing/2014/main" id="{306AFC28-8626-DB31-401A-EEF8227DCFDD}"/>
              </a:ext>
            </a:extLst>
          </p:cNvPr>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sp>
        <p:nvSpPr>
          <p:cNvPr id="7" name="Footer Placeholder 2">
            <a:extLst>
              <a:ext uri="{FF2B5EF4-FFF2-40B4-BE49-F238E27FC236}">
                <a16:creationId xmlns:a16="http://schemas.microsoft.com/office/drawing/2014/main" id="{E6297C5E-5554-4516-727B-C7854FD745F2}"/>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111683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a:extLst>
              <a:ext uri="{FF2B5EF4-FFF2-40B4-BE49-F238E27FC236}">
                <a16:creationId xmlns:a16="http://schemas.microsoft.com/office/drawing/2014/main" id="{338A9461-5089-B0C9-8F6A-B48F391216E7}"/>
              </a:ext>
            </a:extLst>
          </p:cNvPr>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sp>
        <p:nvSpPr>
          <p:cNvPr id="7" name="Footer Placeholder 2">
            <a:extLst>
              <a:ext uri="{FF2B5EF4-FFF2-40B4-BE49-F238E27FC236}">
                <a16:creationId xmlns:a16="http://schemas.microsoft.com/office/drawing/2014/main" id="{7C1D4F2E-8AB1-435E-0E53-504A86F3CE15}"/>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388717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3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a:extLst>
              <a:ext uri="{FF2B5EF4-FFF2-40B4-BE49-F238E27FC236}">
                <a16:creationId xmlns:a16="http://schemas.microsoft.com/office/drawing/2014/main" id="{DEB788B9-1AFF-9677-A53A-78EBB0182693}"/>
              </a:ext>
            </a:extLst>
          </p:cNvPr>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sp>
        <p:nvSpPr>
          <p:cNvPr id="7" name="Footer Placeholder 2">
            <a:extLst>
              <a:ext uri="{FF2B5EF4-FFF2-40B4-BE49-F238E27FC236}">
                <a16:creationId xmlns:a16="http://schemas.microsoft.com/office/drawing/2014/main" id="{AC3BB9F6-2E02-D843-7E08-111C42D0BE45}"/>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269847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a:extLst>
              <a:ext uri="{FF2B5EF4-FFF2-40B4-BE49-F238E27FC236}">
                <a16:creationId xmlns:a16="http://schemas.microsoft.com/office/drawing/2014/main" id="{439E90C3-FFE2-966D-E6AB-8175416673BA}"/>
              </a:ext>
            </a:extLst>
          </p:cNvPr>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sp>
        <p:nvSpPr>
          <p:cNvPr id="7" name="Footer Placeholder 2">
            <a:extLst>
              <a:ext uri="{FF2B5EF4-FFF2-40B4-BE49-F238E27FC236}">
                <a16:creationId xmlns:a16="http://schemas.microsoft.com/office/drawing/2014/main" id="{40A83A0E-3034-6FE7-5FAC-C4C9B834D7B3}"/>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366885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63292BB-BFD6-2927-3A21-3EBB7D24B699}"/>
              </a:ext>
            </a:extLst>
          </p:cNvPr>
          <p:cNvSpPr>
            <a:spLocks noGrp="1"/>
          </p:cNvSpPr>
          <p:nvPr>
            <p:ph type="pic" sz="quarter" idx="11"/>
          </p:nvPr>
        </p:nvSpPr>
        <p:spPr>
          <a:xfrm>
            <a:off x="0" y="0"/>
            <a:ext cx="12192000" cy="6858000"/>
          </a:xfrm>
        </p:spPr>
        <p:txBody>
          <a:bodyPr/>
          <a:lstStyle/>
          <a:p>
            <a:r>
              <a:rPr lang="en-US"/>
              <a:t>Click icon to add picture</a:t>
            </a:r>
          </a:p>
        </p:txBody>
      </p:sp>
      <p:sp>
        <p:nvSpPr>
          <p:cNvPr id="4" name="Kick">
            <a:extLst>
              <a:ext uri="{FF2B5EF4-FFF2-40B4-BE49-F238E27FC236}">
                <a16:creationId xmlns:a16="http://schemas.microsoft.com/office/drawing/2014/main" id="{D6E4C6C4-422B-CEDC-43DB-1AFEEB8913B6}"/>
              </a:ext>
            </a:extLst>
          </p:cNvPr>
          <p:cNvSpPr>
            <a:spLocks noGrp="1" noRot="1" noMove="1" noResize="1" noEditPoints="1" noAdjustHandles="1" noChangeArrowheads="1" noChangeShapeType="1"/>
          </p:cNvSpPr>
          <p:nvPr>
            <p:ph type="body" sz="quarter" idx="12" hasCustomPrompt="1"/>
          </p:nvPr>
        </p:nvSpPr>
        <p:spPr>
          <a:xfrm>
            <a:off x="0" y="0"/>
            <a:ext cx="3881438"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dirty="0"/>
              <a:t>Click to add text</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dirty="0"/>
              <a:t>Click to add title</a:t>
            </a:r>
          </a:p>
        </p:txBody>
      </p:sp>
      <p:sp>
        <p:nvSpPr>
          <p:cNvPr id="13" name="Kantar logo">
            <a:extLst>
              <a:ext uri="{FF2B5EF4-FFF2-40B4-BE49-F238E27FC236}">
                <a16:creationId xmlns:a16="http://schemas.microsoft.com/office/drawing/2014/main" id="{61544F70-E3D0-9F87-1D9D-CDA395FD9AE3}"/>
              </a:ext>
            </a:extLst>
          </p:cNvPr>
          <p:cNvSpPr>
            <a:spLocks noGrp="1" noRot="1" noMove="1" noResize="1" noEditPoints="1" noAdjustHandles="1" noChangeArrowheads="1" noChangeShapeType="1"/>
          </p:cNvSpPr>
          <p:nvPr>
            <p:ph type="body" sz="quarter" idx="13" hasCustomPrompt="1"/>
          </p:nvPr>
        </p:nvSpPr>
        <p:spPr>
          <a:xfrm>
            <a:off x="360363" y="557213"/>
            <a:ext cx="1939925" cy="368300"/>
          </a:xfrm>
          <a:blipFill>
            <a:blip r:embed="rId4">
              <a:extLst>
                <a:ext uri="{96DAC541-7B7A-43D3-8B79-37D633B846F1}">
                  <asvg:svgBlip xmlns:asvg="http://schemas.microsoft.com/office/drawing/2016/SVG/main" r:embed="rId5"/>
                </a:ext>
              </a:extLst>
            </a:blip>
            <a:stretch>
              <a:fillRect/>
            </a:stretch>
          </a:blipFill>
        </p:spPr>
        <p:txBody>
          <a:bodyPr/>
          <a:lstStyle>
            <a:lvl1pPr>
              <a:defRPr/>
            </a:lvl1pPr>
          </a:lstStyle>
          <a:p>
            <a:pPr lvl="0"/>
            <a:r>
              <a:rPr lang="en-US" dirty="0"/>
              <a:t> </a:t>
            </a:r>
          </a:p>
        </p:txBody>
      </p:sp>
      <p:sp>
        <p:nvSpPr>
          <p:cNvPr id="5" name="Slide Number Placeholder 5">
            <a:extLst>
              <a:ext uri="{FF2B5EF4-FFF2-40B4-BE49-F238E27FC236}">
                <a16:creationId xmlns:a16="http://schemas.microsoft.com/office/drawing/2014/main" id="{3205D716-6C88-8C97-0D4B-269A16E2122B}"/>
              </a:ext>
            </a:extLst>
          </p:cNvPr>
          <p:cNvSpPr>
            <a:spLocks noGrp="1"/>
          </p:cNvSpPr>
          <p:nvPr>
            <p:ph type="sldNum" sz="quarter" idx="4"/>
          </p:nvPr>
        </p:nvSpPr>
        <p:spPr>
          <a:xfrm>
            <a:off x="360000" y="6390000"/>
            <a:ext cx="1435100" cy="196850"/>
          </a:xfrm>
          <a:prstGeom prst="rect">
            <a:avLst/>
          </a:prstGeom>
        </p:spPr>
        <p:txBody>
          <a:bodyPr vert="horz" lIns="0" tIns="0" rIns="0" bIns="0" rtlCol="0" anchor="ctr"/>
          <a:lstStyle>
            <a:lvl1pPr algn="l">
              <a:defRPr sz="1000">
                <a:solidFill>
                  <a:schemeClr val="bg1"/>
                </a:solidFill>
              </a:defRPr>
            </a:lvl1pPr>
          </a:lstStyle>
          <a:p>
            <a:r>
              <a:rPr lang="en-GB"/>
              <a:t>© Kantar 2024</a:t>
            </a:r>
            <a:endParaRPr lang="en-GB" dirty="0"/>
          </a:p>
        </p:txBody>
      </p:sp>
    </p:spTree>
    <p:extLst>
      <p:ext uri="{BB962C8B-B14F-4D97-AF65-F5344CB8AC3E}">
        <p14:creationId xmlns:p14="http://schemas.microsoft.com/office/powerpoint/2010/main" val="308587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4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a:extLst>
              <a:ext uri="{FF2B5EF4-FFF2-40B4-BE49-F238E27FC236}">
                <a16:creationId xmlns:a16="http://schemas.microsoft.com/office/drawing/2014/main" id="{622A8A3D-3FDA-5132-51BD-6C2B071F21E5}"/>
              </a:ext>
            </a:extLst>
          </p:cNvPr>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sp>
        <p:nvSpPr>
          <p:cNvPr id="7" name="Footer Placeholder 2">
            <a:extLst>
              <a:ext uri="{FF2B5EF4-FFF2-40B4-BE49-F238E27FC236}">
                <a16:creationId xmlns:a16="http://schemas.microsoft.com/office/drawing/2014/main" id="{1FE7E69D-02C3-A705-2D3E-323DAF5D92C8}"/>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24558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5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a:extLst>
              <a:ext uri="{FF2B5EF4-FFF2-40B4-BE49-F238E27FC236}">
                <a16:creationId xmlns:a16="http://schemas.microsoft.com/office/drawing/2014/main" id="{585AE85B-425E-922A-D8DF-C583EC754C65}"/>
              </a:ext>
            </a:extLst>
          </p:cNvPr>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sp>
        <p:nvSpPr>
          <p:cNvPr id="7" name="Footer Placeholder 2">
            <a:extLst>
              <a:ext uri="{FF2B5EF4-FFF2-40B4-BE49-F238E27FC236}">
                <a16:creationId xmlns:a16="http://schemas.microsoft.com/office/drawing/2014/main" id="{173C39B5-174B-D6AA-A8B8-118CF377D1B4}"/>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49308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5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a:extLst>
              <a:ext uri="{FF2B5EF4-FFF2-40B4-BE49-F238E27FC236}">
                <a16:creationId xmlns:a16="http://schemas.microsoft.com/office/drawing/2014/main" id="{2178690E-E897-231A-C62D-B00A04C3ABEE}"/>
              </a:ext>
            </a:extLst>
          </p:cNvPr>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sp>
        <p:nvSpPr>
          <p:cNvPr id="7" name="Footer Placeholder 2">
            <a:extLst>
              <a:ext uri="{FF2B5EF4-FFF2-40B4-BE49-F238E27FC236}">
                <a16:creationId xmlns:a16="http://schemas.microsoft.com/office/drawing/2014/main" id="{49650817-3F46-F373-EDE4-F56E061D5213}"/>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46874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6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295"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08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885"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51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6474"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a:extLst>
              <a:ext uri="{FF2B5EF4-FFF2-40B4-BE49-F238E27FC236}">
                <a16:creationId xmlns:a16="http://schemas.microsoft.com/office/drawing/2014/main" id="{788E00D3-3293-1C5C-8611-AB543EB6F77A}"/>
              </a:ext>
            </a:extLst>
          </p:cNvPr>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sp>
        <p:nvSpPr>
          <p:cNvPr id="7" name="Footer Placeholder 2">
            <a:extLst>
              <a:ext uri="{FF2B5EF4-FFF2-40B4-BE49-F238E27FC236}">
                <a16:creationId xmlns:a16="http://schemas.microsoft.com/office/drawing/2014/main" id="{41B1948C-DAD7-7082-D666-3217831A244D}"/>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305982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6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a:xfrm>
            <a:off x="10856913" y="6390000"/>
            <a:ext cx="969962" cy="196850"/>
          </a:xfrm>
          <a:prstGeom prst="rect">
            <a:avLst/>
          </a:prstGeom>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a:xfrm>
            <a:off x="3272400" y="6390000"/>
            <a:ext cx="7495200" cy="198000"/>
          </a:xfrm>
          <a:prstGeom prst="rect">
            <a:avLst/>
          </a:prstGeom>
        </p:spPr>
        <p:txBody>
          <a:bodyPr/>
          <a:lstStyle/>
          <a:p>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295"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295"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080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08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885"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885"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51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51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6474"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6474"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2089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5" name="Slide Number Placeholder 5">
            <a:extLst>
              <a:ext uri="{FF2B5EF4-FFF2-40B4-BE49-F238E27FC236}">
                <a16:creationId xmlns:a16="http://schemas.microsoft.com/office/drawing/2014/main" id="{5BE1B4C3-AD7B-0BE4-9C72-3B926AC89B67}"/>
              </a:ext>
            </a:extLst>
          </p:cNvPr>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sp>
        <p:nvSpPr>
          <p:cNvPr id="6" name="Footer Placeholder 2">
            <a:extLst>
              <a:ext uri="{FF2B5EF4-FFF2-40B4-BE49-F238E27FC236}">
                <a16:creationId xmlns:a16="http://schemas.microsoft.com/office/drawing/2014/main" id="{15AC6682-473E-E46C-111F-2CE4F1D67EAC}"/>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30950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dirty="0"/>
              <a:t>Click to add subtitle</a:t>
            </a:r>
            <a:endParaRPr lang="en-GB" dirty="0"/>
          </a:p>
        </p:txBody>
      </p:sp>
      <p:sp>
        <p:nvSpPr>
          <p:cNvPr id="5" name="Slide Number Placeholder 5">
            <a:extLst>
              <a:ext uri="{FF2B5EF4-FFF2-40B4-BE49-F238E27FC236}">
                <a16:creationId xmlns:a16="http://schemas.microsoft.com/office/drawing/2014/main" id="{DF51D181-5AC8-CB98-2DF7-B33FB347F021}"/>
              </a:ext>
            </a:extLst>
          </p:cNvPr>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sp>
        <p:nvSpPr>
          <p:cNvPr id="7" name="Footer Placeholder 2">
            <a:extLst>
              <a:ext uri="{FF2B5EF4-FFF2-40B4-BE49-F238E27FC236}">
                <a16:creationId xmlns:a16="http://schemas.microsoft.com/office/drawing/2014/main" id="{6B499311-9512-FDCA-0201-021061BF55B9}"/>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402469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shboard expor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8E51B97-D115-41B0-A593-DB194CD06371}"/>
              </a:ext>
            </a:extLst>
          </p:cNvPr>
          <p:cNvSpPr>
            <a:spLocks noGrp="1"/>
          </p:cNvSpPr>
          <p:nvPr>
            <p:ph sz="quarter" idx="12" hasCustomPrompt="1"/>
          </p:nvPr>
        </p:nvSpPr>
        <p:spPr>
          <a:xfrm>
            <a:off x="360000" y="432000"/>
            <a:ext cx="9536400" cy="5281200"/>
          </a:xfrm>
        </p:spPr>
        <p:txBody>
          <a:bodyPr/>
          <a:lstStyle>
            <a:lvl1pPr>
              <a:defRPr/>
            </a:lvl1pPr>
          </a:lstStyle>
          <a:p>
            <a:pPr lvl="0"/>
            <a:r>
              <a:rPr lang="en-US" dirty="0"/>
              <a:t>Click to add content</a:t>
            </a:r>
          </a:p>
        </p:txBody>
      </p:sp>
      <p:sp>
        <p:nvSpPr>
          <p:cNvPr id="8" name="Text Placeholder 7">
            <a:extLst>
              <a:ext uri="{FF2B5EF4-FFF2-40B4-BE49-F238E27FC236}">
                <a16:creationId xmlns:a16="http://schemas.microsoft.com/office/drawing/2014/main" id="{8956DFF0-F399-4C7B-9862-88E481176C81}"/>
              </a:ext>
            </a:extLst>
          </p:cNvPr>
          <p:cNvSpPr>
            <a:spLocks noGrp="1"/>
          </p:cNvSpPr>
          <p:nvPr>
            <p:ph type="body" sz="quarter" idx="13" hasCustomPrompt="1"/>
          </p:nvPr>
        </p:nvSpPr>
        <p:spPr>
          <a:xfrm>
            <a:off x="10062000" y="432000"/>
            <a:ext cx="1764000" cy="52812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5">
            <a:extLst>
              <a:ext uri="{FF2B5EF4-FFF2-40B4-BE49-F238E27FC236}">
                <a16:creationId xmlns:a16="http://schemas.microsoft.com/office/drawing/2014/main" id="{75FE8729-3348-7316-B32C-9C26309DB226}"/>
              </a:ext>
            </a:extLst>
          </p:cNvPr>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sp>
        <p:nvSpPr>
          <p:cNvPr id="5" name="Footer Placeholder 2">
            <a:extLst>
              <a:ext uri="{FF2B5EF4-FFF2-40B4-BE49-F238E27FC236}">
                <a16:creationId xmlns:a16="http://schemas.microsoft.com/office/drawing/2014/main" id="{53ACD28C-B1DE-E672-5551-7D11625E1E23}"/>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276704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8" name="small kick">
            <a:extLst>
              <a:ext uri="{FF2B5EF4-FFF2-40B4-BE49-F238E27FC236}">
                <a16:creationId xmlns:a16="http://schemas.microsoft.com/office/drawing/2014/main" id="{810F81F1-9895-E713-097A-193D916A5413}"/>
              </a:ext>
            </a:extLst>
          </p:cNvPr>
          <p:cNvSpPr>
            <a:spLocks noGrp="1" noRot="1" noMove="1" noResize="1" noEditPoints="1" noAdjustHandles="1" noChangeArrowheads="1" noChangeShapeType="1"/>
          </p:cNvSpPr>
          <p:nvPr>
            <p:ph type="body" sz="quarter" idx="22" hasCustomPrompt="1"/>
          </p:nvPr>
        </p:nvSpPr>
        <p:spPr>
          <a:xfrm>
            <a:off x="4270375" y="1490663"/>
            <a:ext cx="2568575" cy="4498975"/>
          </a:xfrm>
          <a:blipFill>
            <a:blip r:embed="rId3">
              <a:extLst>
                <a:ext uri="{96DAC541-7B7A-43D3-8B79-37D633B846F1}">
                  <asvg:svgBlip xmlns:asvg="http://schemas.microsoft.com/office/drawing/2016/SVG/main" r:embed="rId4"/>
                </a:ext>
              </a:extLst>
            </a:blip>
            <a:stretch>
              <a:fillRect/>
            </a:stretch>
          </a:blipFill>
        </p:spPr>
        <p:txBody>
          <a:bodyPr/>
          <a:lstStyle>
            <a:lvl1pPr>
              <a:defRPr/>
            </a:lvl1pPr>
          </a:lstStyle>
          <a:p>
            <a:pPr lvl="0"/>
            <a:r>
              <a:rPr lang="en-US" dirty="0"/>
              <a:t> </a:t>
            </a:r>
          </a:p>
        </p:txBody>
      </p:sp>
      <p:pic>
        <p:nvPicPr>
          <p:cNvPr id="7" name="Gold bar">
            <a:extLst>
              <a:ext uri="{FF2B5EF4-FFF2-40B4-BE49-F238E27FC236}">
                <a16:creationId xmlns:a16="http://schemas.microsoft.com/office/drawing/2014/main" id="{1ADB29CA-18EE-48E7-B991-4B2578F89377}"/>
              </a:ext>
            </a:extLst>
          </p:cNvPr>
          <p:cNvPicPr>
            <a:picLocks noChangeAspect="1"/>
          </p:cNvPicPr>
          <p:nvPr userDrawn="1"/>
        </p:nvPicPr>
        <p:blipFill>
          <a:blip r:embed="rId5"/>
          <a:stretch>
            <a:fillRect/>
          </a:stretch>
        </p:blipFill>
        <p:spPr>
          <a:xfrm>
            <a:off x="4207125" y="1490400"/>
            <a:ext cx="63981" cy="4500000"/>
          </a:xfrm>
          <a:prstGeom prst="rect">
            <a:avLst/>
          </a:prstGeom>
        </p:spPr>
      </p:pic>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dirty="0"/>
              <a:t>Click to add text </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dirty="0"/>
              <a:t>Click to add title</a:t>
            </a:r>
          </a:p>
        </p:txBody>
      </p:sp>
      <p:pic>
        <p:nvPicPr>
          <p:cNvPr id="11" name="Kantar Logo">
            <a:extLst>
              <a:ext uri="{FF2B5EF4-FFF2-40B4-BE49-F238E27FC236}">
                <a16:creationId xmlns:a16="http://schemas.microsoft.com/office/drawing/2014/main" id="{01EE2173-34DD-4E4A-828D-CFC09D3A11C3}"/>
              </a:ext>
            </a:extLst>
          </p:cNvPr>
          <p:cNvPicPr>
            <a:picLocks noChangeAspect="1"/>
          </p:cNvPicPr>
          <p:nvPr userDrawn="1">
            <p:custDataLst>
              <p:tags r:id="rId1"/>
            </p:custDataLst>
          </p:nvPr>
        </p:nvPicPr>
        <p:blipFill>
          <a:blip r:embed="rId6">
            <a:extLst>
              <a:ext uri="{96DAC541-7B7A-43D3-8B79-37D633B846F1}">
                <asvg:svgBlip xmlns:asvg="http://schemas.microsoft.com/office/drawing/2016/SVG/main" r:embed="rId7"/>
              </a:ext>
            </a:extLst>
          </a:blip>
          <a:stretch>
            <a:fillRect/>
          </a:stretch>
        </p:blipFill>
        <p:spPr>
          <a:xfrm>
            <a:off x="360000" y="558000"/>
            <a:ext cx="1940914" cy="367200"/>
          </a:xfrm>
          <a:prstGeom prst="rect">
            <a:avLst/>
          </a:prstGeom>
        </p:spPr>
      </p:pic>
      <p:sp>
        <p:nvSpPr>
          <p:cNvPr id="2" name="Slide Number Placeholder 5">
            <a:extLst>
              <a:ext uri="{FF2B5EF4-FFF2-40B4-BE49-F238E27FC236}">
                <a16:creationId xmlns:a16="http://schemas.microsoft.com/office/drawing/2014/main" id="{BB90069C-1097-752A-4406-3659C81AB305}"/>
              </a:ext>
            </a:extLst>
          </p:cNvPr>
          <p:cNvSpPr>
            <a:spLocks noGrp="1"/>
          </p:cNvSpPr>
          <p:nvPr>
            <p:ph type="sldNum" sz="quarter" idx="4"/>
          </p:nvPr>
        </p:nvSpPr>
        <p:spPr>
          <a:xfrm>
            <a:off x="360000" y="6390000"/>
            <a:ext cx="1435100" cy="196850"/>
          </a:xfrm>
          <a:prstGeom prst="rect">
            <a:avLst/>
          </a:prstGeom>
        </p:spPr>
        <p:txBody>
          <a:bodyPr vert="horz" lIns="0" tIns="0" rIns="0" bIns="0" rtlCol="0" anchor="ctr"/>
          <a:lstStyle>
            <a:lvl1pPr algn="l">
              <a:defRPr sz="1000">
                <a:solidFill>
                  <a:schemeClr val="bg1"/>
                </a:solidFill>
              </a:defRPr>
            </a:lvl1pPr>
          </a:lstStyle>
          <a:p>
            <a:r>
              <a:rPr lang="en-GB"/>
              <a:t>© Kantar 2024</a:t>
            </a:r>
            <a:endParaRPr lang="en-GB" dirty="0"/>
          </a:p>
        </p:txBody>
      </p:sp>
    </p:spTree>
    <p:extLst>
      <p:ext uri="{BB962C8B-B14F-4D97-AF65-F5344CB8AC3E}">
        <p14:creationId xmlns:p14="http://schemas.microsoft.com/office/powerpoint/2010/main" val="243470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dirty="0"/>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dirty="0"/>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dirty="0"/>
              <a:t>Click to add subtitle</a:t>
            </a:r>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a:extLst>
              <a:ext uri="{FF2B5EF4-FFF2-40B4-BE49-F238E27FC236}">
                <a16:creationId xmlns:a16="http://schemas.microsoft.com/office/drawing/2014/main" id="{5710673B-DFE0-C4E1-E6ED-821F28BB7837}"/>
              </a:ext>
            </a:extLst>
          </p:cNvPr>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sp>
        <p:nvSpPr>
          <p:cNvPr id="6" name="Footer Placeholder 2">
            <a:extLst>
              <a:ext uri="{FF2B5EF4-FFF2-40B4-BE49-F238E27FC236}">
                <a16:creationId xmlns:a16="http://schemas.microsoft.com/office/drawing/2014/main" id="{4273B47A-6213-AFD3-6939-AC964059386B}"/>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20296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dirty="0"/>
              <a:t>Click to add subtitle</a:t>
            </a:r>
            <a:endParaRPr lang="en-GB" dirty="0"/>
          </a:p>
        </p:txBody>
      </p:sp>
      <p:sp>
        <p:nvSpPr>
          <p:cNvPr id="5" name="Slide Number Placeholder 5">
            <a:extLst>
              <a:ext uri="{FF2B5EF4-FFF2-40B4-BE49-F238E27FC236}">
                <a16:creationId xmlns:a16="http://schemas.microsoft.com/office/drawing/2014/main" id="{11784DFC-F1ED-C82B-5AD3-F122393DE471}"/>
              </a:ext>
            </a:extLst>
          </p:cNvPr>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sp>
        <p:nvSpPr>
          <p:cNvPr id="7" name="Footer Placeholder 2">
            <a:extLst>
              <a:ext uri="{FF2B5EF4-FFF2-40B4-BE49-F238E27FC236}">
                <a16:creationId xmlns:a16="http://schemas.microsoft.com/office/drawing/2014/main" id="{FE39D2F7-999B-8663-3DCE-BA60AE37CD95}"/>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241348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dirty="0"/>
              <a:t>Click to add subtitle</a:t>
            </a:r>
            <a:endParaRPr lang="en-GB" dirty="0"/>
          </a:p>
        </p:txBody>
      </p:sp>
      <p:sp>
        <p:nvSpPr>
          <p:cNvPr id="5" name="Slide Number Placeholder 5">
            <a:extLst>
              <a:ext uri="{FF2B5EF4-FFF2-40B4-BE49-F238E27FC236}">
                <a16:creationId xmlns:a16="http://schemas.microsoft.com/office/drawing/2014/main" id="{DF51D181-5AC8-CB98-2DF7-B33FB347F021}"/>
              </a:ext>
            </a:extLst>
          </p:cNvPr>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sp>
        <p:nvSpPr>
          <p:cNvPr id="7" name="Footer Placeholder 2">
            <a:extLst>
              <a:ext uri="{FF2B5EF4-FFF2-40B4-BE49-F238E27FC236}">
                <a16:creationId xmlns:a16="http://schemas.microsoft.com/office/drawing/2014/main" id="{6B499311-9512-FDCA-0201-021061BF55B9}"/>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242129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ags" Target="../tags/tag7.xml"/><Relationship Id="rId2" Type="http://schemas.openxmlformats.org/officeDocument/2006/relationships/slideLayout" Target="../slideLayouts/slideLayout24.xml"/><Relationship Id="rId16" Type="http://schemas.openxmlformats.org/officeDocument/2006/relationships/tags" Target="../tags/tag6.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image" Target="../media/image2.sv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7.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4"/>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697" r:id="rId5"/>
    <p:sldLayoutId id="2147483696"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userDrawn="1">
          <p15:clr>
            <a:srgbClr val="F26B43"/>
          </p15:clr>
        </p15:guide>
        <p15:guide id="14" pos="7453"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guide id="39" orient="horz" pos="38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33" name="Straight Connector 32">
            <a:extLst>
              <a:ext uri="{FF2B5EF4-FFF2-40B4-BE49-F238E27FC236}">
                <a16:creationId xmlns:a16="http://schemas.microsoft.com/office/drawing/2014/main" id="{81FD9D1B-8E5A-447D-B2D0-15FF23DD7EDA}"/>
              </a:ext>
            </a:extLst>
          </p:cNvPr>
          <p:cNvCxnSpPr>
            <a:cxnSpLocks/>
          </p:cNvCxnSpPr>
          <p:nvPr userDrawn="1">
            <p:custDataLst>
              <p:tags r:id="rId16"/>
            </p:custDataLst>
          </p:nvPr>
        </p:nvCxnSpPr>
        <p:spPr>
          <a:xfrm>
            <a:off x="360000" y="6120000"/>
            <a:ext cx="11474161" cy="0"/>
          </a:xfrm>
          <a:prstGeom prst="line">
            <a:avLst/>
          </a:prstGeom>
          <a:ln w="38100">
            <a:solidFill>
              <a:srgbClr val="333333"/>
            </a:solidFill>
            <a:tailEnd type="non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7AF91A0-A869-4C9D-8D84-C843E57FF9C6}"/>
              </a:ext>
            </a:extLst>
          </p:cNvPr>
          <p:cNvGrpSpPr/>
          <p:nvPr userDrawn="1"/>
        </p:nvGrpSpPr>
        <p:grpSpPr>
          <a:xfrm>
            <a:off x="-1143000" y="-600255"/>
            <a:ext cx="13680281" cy="6916199"/>
            <a:chOff x="-1143000" y="-600255"/>
            <a:chExt cx="13680281" cy="6916199"/>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cxnSp>
          <p:nvCxnSpPr>
            <p:cNvPr id="34" name="Straight Connector 33">
              <a:extLst>
                <a:ext uri="{FF2B5EF4-FFF2-40B4-BE49-F238E27FC236}">
                  <a16:creationId xmlns:a16="http://schemas.microsoft.com/office/drawing/2014/main" id="{4C819980-719E-42BA-84AA-491FF69717D9}"/>
                </a:ext>
              </a:extLst>
            </p:cNvPr>
            <p:cNvCxnSpPr/>
            <p:nvPr userDrawn="1"/>
          </p:nvCxnSpPr>
          <p:spPr>
            <a:xfrm>
              <a:off x="-256200" y="614540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D636BE3-4FEE-45BA-A183-BCB80C007E10}"/>
                </a:ext>
              </a:extLst>
            </p:cNvPr>
            <p:cNvSpPr txBox="1"/>
            <p:nvPr userDrawn="1"/>
          </p:nvSpPr>
          <p:spPr>
            <a:xfrm>
              <a:off x="-747711" y="6069722"/>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6" name="TextBox 35">
              <a:extLst>
                <a:ext uri="{FF2B5EF4-FFF2-40B4-BE49-F238E27FC236}">
                  <a16:creationId xmlns:a16="http://schemas.microsoft.com/office/drawing/2014/main" id="{92FC16A6-CA4F-4B0F-B25C-7772D09D7351}"/>
                </a:ext>
              </a:extLst>
            </p:cNvPr>
            <p:cNvSpPr txBox="1"/>
            <p:nvPr userDrawn="1"/>
          </p:nvSpPr>
          <p:spPr>
            <a:xfrm>
              <a:off x="-1143000" y="6192833"/>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pic>
        <p:nvPicPr>
          <p:cNvPr id="38" name="Graphic 37">
            <a:extLst>
              <a:ext uri="{FF2B5EF4-FFF2-40B4-BE49-F238E27FC236}">
                <a16:creationId xmlns:a16="http://schemas.microsoft.com/office/drawing/2014/main" id="{BDB25C72-3FD4-461E-BCBE-96F525FA2297}"/>
              </a:ext>
            </a:extLst>
          </p:cNvPr>
          <p:cNvPicPr>
            <a:picLocks noChangeAspect="1"/>
          </p:cNvPicPr>
          <p:nvPr userDrawn="1">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359999" y="6390412"/>
            <a:ext cx="1080272" cy="204376"/>
          </a:xfrm>
          <a:prstGeom prst="rect">
            <a:avLst/>
          </a:prstGeom>
        </p:spPr>
      </p:pic>
      <p:sp>
        <p:nvSpPr>
          <p:cNvPr id="6" name="Slide Number Placeholder 5">
            <a:extLst>
              <a:ext uri="{FF2B5EF4-FFF2-40B4-BE49-F238E27FC236}">
                <a16:creationId xmlns:a16="http://schemas.microsoft.com/office/drawing/2014/main" id="{3AAC5B2F-0927-DACA-4B63-1395E7888EA5}"/>
              </a:ext>
            </a:extLst>
          </p:cNvPr>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sp>
        <p:nvSpPr>
          <p:cNvPr id="7" name="Footer Placeholder 2">
            <a:extLst>
              <a:ext uri="{FF2B5EF4-FFF2-40B4-BE49-F238E27FC236}">
                <a16:creationId xmlns:a16="http://schemas.microsoft.com/office/drawing/2014/main" id="{49F1E037-A11F-D297-1C88-80F037CCB2DB}"/>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144403623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800" r:id="rId13"/>
    <p:sldLayoutId id="214748382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grpSp>
      <p:cxnSp>
        <p:nvCxnSpPr>
          <p:cNvPr id="33" name="Straight Connector 32">
            <a:extLst>
              <a:ext uri="{FF2B5EF4-FFF2-40B4-BE49-F238E27FC236}">
                <a16:creationId xmlns:a16="http://schemas.microsoft.com/office/drawing/2014/main" id="{BB75DB98-1BD1-4926-8750-16657B153BE4}"/>
              </a:ext>
            </a:extLst>
          </p:cNvPr>
          <p:cNvCxnSpPr>
            <a:cxnSpLocks/>
          </p:cNvCxnSpPr>
          <p:nvPr userDrawn="1"/>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4" name="Graphic 33">
            <a:extLst>
              <a:ext uri="{FF2B5EF4-FFF2-40B4-BE49-F238E27FC236}">
                <a16:creationId xmlns:a16="http://schemas.microsoft.com/office/drawing/2014/main" id="{D3E635D0-BA07-4485-8050-85E8C801F86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999" y="6390412"/>
            <a:ext cx="1080272" cy="204376"/>
          </a:xfrm>
          <a:prstGeom prst="rect">
            <a:avLst/>
          </a:prstGeom>
        </p:spPr>
      </p:pic>
      <p:sp>
        <p:nvSpPr>
          <p:cNvPr id="4" name="Slide Number Placeholder 5">
            <a:extLst>
              <a:ext uri="{FF2B5EF4-FFF2-40B4-BE49-F238E27FC236}">
                <a16:creationId xmlns:a16="http://schemas.microsoft.com/office/drawing/2014/main" id="{16B9174F-2416-5C84-51D1-98A7666D6AE0}"/>
              </a:ext>
            </a:extLst>
          </p:cNvPr>
          <p:cNvSpPr>
            <a:spLocks noGrp="1"/>
          </p:cNvSpPr>
          <p:nvPr>
            <p:ph type="sldNum" sz="quarter" idx="4"/>
          </p:nvPr>
        </p:nvSpPr>
        <p:spPr>
          <a:xfrm>
            <a:off x="10391776" y="6390000"/>
            <a:ext cx="1435100" cy="196850"/>
          </a:xfrm>
          <a:prstGeom prst="rect">
            <a:avLst/>
          </a:prstGeom>
        </p:spPr>
        <p:txBody>
          <a:bodyPr vert="horz" lIns="0" tIns="0" rIns="0" bIns="0" rtlCol="0" anchor="ctr"/>
          <a:lstStyle>
            <a:lvl1pPr algn="r">
              <a:defRPr sz="1000">
                <a:solidFill>
                  <a:schemeClr val="tx1"/>
                </a:solidFill>
              </a:defRPr>
            </a:lvl1pPr>
          </a:lstStyle>
          <a:p>
            <a:r>
              <a:rPr lang="en-GB" sz="1000" dirty="0">
                <a:solidFill>
                  <a:schemeClr val="tx1"/>
                </a:solidFill>
              </a:rPr>
              <a:t>© Kantar 2024 | </a:t>
            </a:r>
            <a:fld id="{4034BEE3-566C-4068-A777-C3A4762E861B}" type="slidenum">
              <a:rPr lang="en-GB" smtClean="0"/>
              <a:pPr/>
              <a:t>‹#›</a:t>
            </a:fld>
            <a:endParaRPr lang="en-GB" dirty="0"/>
          </a:p>
        </p:txBody>
      </p:sp>
      <p:sp>
        <p:nvSpPr>
          <p:cNvPr id="6" name="Footer Placeholder 2">
            <a:extLst>
              <a:ext uri="{FF2B5EF4-FFF2-40B4-BE49-F238E27FC236}">
                <a16:creationId xmlns:a16="http://schemas.microsoft.com/office/drawing/2014/main" id="{497ED4C8-6D76-AECF-88E5-08EDBC627880}"/>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797071749"/>
      </p:ext>
    </p:extLst>
  </p:cSld>
  <p:clrMap bg1="lt1" tx1="dk1" bg2="lt2" tx2="dk2" accent1="accent1" accent2="accent2" accent3="accent3" accent4="accent4" accent5="accent5" accent6="accent6" hlink="hlink" folHlink="folHlink"/>
  <p:sldLayoutIdLst>
    <p:sldLayoutId id="214748381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tags" Target="../tags/tag25.xml"/><Relationship Id="rId3" Type="http://schemas.openxmlformats.org/officeDocument/2006/relationships/tags" Target="../tags/tag10.xml"/><Relationship Id="rId21" Type="http://schemas.openxmlformats.org/officeDocument/2006/relationships/chart" Target="../charts/chart1.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slideLayout" Target="../slideLayouts/slideLayout24.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chart" Target="../charts/chart3.xml"/><Relationship Id="rId10" Type="http://schemas.openxmlformats.org/officeDocument/2006/relationships/tags" Target="../tags/tag17.xml"/><Relationship Id="rId19" Type="http://schemas.openxmlformats.org/officeDocument/2006/relationships/tags" Target="../tags/tag26.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02444"/>
        </a:solidFill>
        <a:effectLst/>
      </p:bgPr>
    </p:bg>
    <p:spTree>
      <p:nvGrpSpPr>
        <p:cNvPr id="1" name=""/>
        <p:cNvGrpSpPr/>
        <p:nvPr/>
      </p:nvGrpSpPr>
      <p:grpSpPr>
        <a:xfrm>
          <a:off x="0" y="0"/>
          <a:ext cx="0" cy="0"/>
          <a:chOff x="0" y="0"/>
          <a:chExt cx="0" cy="0"/>
        </a:xfrm>
      </p:grpSpPr>
      <p:pic>
        <p:nvPicPr>
          <p:cNvPr id="16" name="Picture Placeholder 15" descr="A blue and purple background with arrows&#10;&#10;Description automatically generated">
            <a:extLst>
              <a:ext uri="{FF2B5EF4-FFF2-40B4-BE49-F238E27FC236}">
                <a16:creationId xmlns:a16="http://schemas.microsoft.com/office/drawing/2014/main" id="{92B12DD6-0BCF-A6C9-D794-707CF1863629}"/>
              </a:ext>
            </a:extLst>
          </p:cNvPr>
          <p:cNvPicPr>
            <a:picLocks noGrp="1" noChangeAspect="1"/>
          </p:cNvPicPr>
          <p:nvPr>
            <p:ph type="pic" sz="quarter" idx="11"/>
          </p:nvPr>
        </p:nvPicPr>
        <p:blipFill rotWithShape="1">
          <a:blip r:embed="rId2"/>
          <a:srcRect l="30323" t="2956" r="33085" b="-2956"/>
          <a:stretch/>
        </p:blipFill>
        <p:spPr>
          <a:xfrm rot="16200000">
            <a:off x="2667000" y="-2667000"/>
            <a:ext cx="6858000" cy="12192000"/>
          </a:xfrm>
        </p:spPr>
      </p:pic>
      <p:sp>
        <p:nvSpPr>
          <p:cNvPr id="4" name="Text Placeholder 3">
            <a:extLst>
              <a:ext uri="{FF2B5EF4-FFF2-40B4-BE49-F238E27FC236}">
                <a16:creationId xmlns:a16="http://schemas.microsoft.com/office/drawing/2014/main" id="{2FF8A9F8-539A-77A2-A38D-F9C16B5C6606}"/>
              </a:ext>
            </a:extLst>
          </p:cNvPr>
          <p:cNvSpPr>
            <a:spLocks noGrp="1"/>
          </p:cNvSpPr>
          <p:nvPr>
            <p:ph type="body" sz="quarter" idx="10"/>
          </p:nvPr>
        </p:nvSpPr>
        <p:spPr>
          <a:xfrm>
            <a:off x="369432" y="5051207"/>
            <a:ext cx="2149924" cy="666391"/>
          </a:xfrm>
        </p:spPr>
        <p:txBody>
          <a:bodyPr/>
          <a:lstStyle/>
          <a:p>
            <a:r>
              <a:rPr lang="lv-LV" dirty="0">
                <a:solidFill>
                  <a:schemeClr val="bg1"/>
                </a:solidFill>
              </a:rPr>
              <a:t>Pētījuma rezultātu prezentācija</a:t>
            </a:r>
          </a:p>
          <a:p>
            <a:r>
              <a:rPr lang="lv-LV" dirty="0">
                <a:solidFill>
                  <a:schemeClr val="bg1"/>
                </a:solidFill>
              </a:rPr>
              <a:t>2024. gada 17. oktobrī</a:t>
            </a:r>
          </a:p>
        </p:txBody>
      </p:sp>
      <p:sp>
        <p:nvSpPr>
          <p:cNvPr id="5" name="Subtitle 4">
            <a:extLst>
              <a:ext uri="{FF2B5EF4-FFF2-40B4-BE49-F238E27FC236}">
                <a16:creationId xmlns:a16="http://schemas.microsoft.com/office/drawing/2014/main" id="{6E84DB79-81F4-E57E-0F08-A926A4B06831}"/>
              </a:ext>
            </a:extLst>
          </p:cNvPr>
          <p:cNvSpPr>
            <a:spLocks noGrp="1"/>
          </p:cNvSpPr>
          <p:nvPr>
            <p:ph type="subTitle" idx="1"/>
          </p:nvPr>
        </p:nvSpPr>
        <p:spPr>
          <a:xfrm>
            <a:off x="369432" y="3741912"/>
            <a:ext cx="3064687" cy="271869"/>
          </a:xfrm>
        </p:spPr>
        <p:txBody>
          <a:bodyPr/>
          <a:lstStyle/>
          <a:p>
            <a:r>
              <a:rPr lang="lv-LV" b="1" dirty="0">
                <a:solidFill>
                  <a:schemeClr val="bg1"/>
                </a:solidFill>
              </a:rPr>
              <a:t>Rīgas iedzīvotāju aptauja</a:t>
            </a:r>
          </a:p>
        </p:txBody>
      </p:sp>
      <p:sp>
        <p:nvSpPr>
          <p:cNvPr id="6" name="Title 5">
            <a:extLst>
              <a:ext uri="{FF2B5EF4-FFF2-40B4-BE49-F238E27FC236}">
                <a16:creationId xmlns:a16="http://schemas.microsoft.com/office/drawing/2014/main" id="{C9FB0052-CAE5-DC02-5DDF-F33E278ED03B}"/>
              </a:ext>
            </a:extLst>
          </p:cNvPr>
          <p:cNvSpPr>
            <a:spLocks noGrp="1"/>
          </p:cNvSpPr>
          <p:nvPr>
            <p:ph type="ctrTitle"/>
          </p:nvPr>
        </p:nvSpPr>
        <p:spPr>
          <a:xfrm>
            <a:off x="360363" y="1915356"/>
            <a:ext cx="4746838" cy="1976400"/>
          </a:xfrm>
        </p:spPr>
        <p:txBody>
          <a:bodyPr/>
          <a:lstStyle/>
          <a:p>
            <a:br>
              <a:rPr lang="en-GB" dirty="0"/>
            </a:br>
            <a:r>
              <a:rPr lang="lv-LV" sz="4000" b="1" dirty="0">
                <a:solidFill>
                  <a:schemeClr val="bg1"/>
                </a:solidFill>
              </a:rPr>
              <a:t>Sabiedrības integrācija Rīgā</a:t>
            </a:r>
            <a:endParaRPr lang="lv-LV" b="1" dirty="0">
              <a:solidFill>
                <a:schemeClr val="bg1"/>
              </a:solidFill>
            </a:endParaRPr>
          </a:p>
        </p:txBody>
      </p:sp>
      <p:sp>
        <p:nvSpPr>
          <p:cNvPr id="11" name="Text Placeholder 10">
            <a:extLst>
              <a:ext uri="{FF2B5EF4-FFF2-40B4-BE49-F238E27FC236}">
                <a16:creationId xmlns:a16="http://schemas.microsoft.com/office/drawing/2014/main" id="{49013414-6C7B-D183-214F-2551D720FF7B}"/>
              </a:ext>
            </a:extLst>
          </p:cNvPr>
          <p:cNvSpPr>
            <a:spLocks noGrp="1"/>
          </p:cNvSpPr>
          <p:nvPr>
            <p:ph type="body" sz="quarter" idx="13"/>
          </p:nvPr>
        </p:nvSpPr>
        <p:spPr/>
        <p:txBody>
          <a:bodyPr/>
          <a:lstStyle/>
          <a:p>
            <a:endParaRPr lang="en-US" dirty="0"/>
          </a:p>
        </p:txBody>
      </p:sp>
      <p:sp>
        <p:nvSpPr>
          <p:cNvPr id="7" name="Slide Number Placeholder 6">
            <a:extLst>
              <a:ext uri="{FF2B5EF4-FFF2-40B4-BE49-F238E27FC236}">
                <a16:creationId xmlns:a16="http://schemas.microsoft.com/office/drawing/2014/main" id="{90B4E0A3-03EF-5494-0E34-1C54CF42ADF9}"/>
              </a:ext>
            </a:extLst>
          </p:cNvPr>
          <p:cNvSpPr>
            <a:spLocks noGrp="1"/>
          </p:cNvSpPr>
          <p:nvPr>
            <p:ph type="sldNum" sz="quarter" idx="4"/>
          </p:nvPr>
        </p:nvSpPr>
        <p:spPr/>
        <p:txBody>
          <a:bodyPr/>
          <a:lstStyle/>
          <a:p>
            <a:r>
              <a:rPr lang="en-GB"/>
              <a:t>© Kantar 2024</a:t>
            </a:r>
            <a:endParaRPr lang="en-GB" dirty="0"/>
          </a:p>
        </p:txBody>
      </p:sp>
    </p:spTree>
    <p:extLst>
      <p:ext uri="{BB962C8B-B14F-4D97-AF65-F5344CB8AC3E}">
        <p14:creationId xmlns:p14="http://schemas.microsoft.com/office/powerpoint/2010/main" val="421471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F0A2AE-D1C6-4C02-B853-D60BE636B1A6}"/>
              </a:ext>
            </a:extLst>
          </p:cNvPr>
          <p:cNvSpPr>
            <a:spLocks noGrp="1"/>
          </p:cNvSpPr>
          <p:nvPr>
            <p:ph type="title"/>
          </p:nvPr>
        </p:nvSpPr>
        <p:spPr>
          <a:xfrm>
            <a:off x="359999" y="430718"/>
            <a:ext cx="11466875" cy="403200"/>
          </a:xfrm>
        </p:spPr>
        <p:txBody>
          <a:bodyPr vert="horz" lIns="0" tIns="0" rIns="0" bIns="0" rtlCol="0" anchor="t">
            <a:normAutofit/>
          </a:bodyPr>
          <a:lstStyle/>
          <a:p>
            <a:r>
              <a:rPr lang="lv-LV" dirty="0"/>
              <a:t>Attieksme pret mazākumtautību integrāciju dinamikā</a:t>
            </a:r>
            <a:endParaRPr lang="en-GB" dirty="0"/>
          </a:p>
        </p:txBody>
      </p:sp>
      <p:pic>
        <p:nvPicPr>
          <p:cNvPr id="8" name="Picture 7">
            <a:extLst>
              <a:ext uri="{FF2B5EF4-FFF2-40B4-BE49-F238E27FC236}">
                <a16:creationId xmlns:a16="http://schemas.microsoft.com/office/drawing/2014/main" id="{C848CD13-6430-3CA7-E84C-2250CA77A64B}"/>
              </a:ext>
            </a:extLst>
          </p:cNvPr>
          <p:cNvPicPr>
            <a:picLocks noChangeAspect="1"/>
          </p:cNvPicPr>
          <p:nvPr/>
        </p:nvPicPr>
        <p:blipFill>
          <a:blip r:embed="rId2"/>
          <a:stretch>
            <a:fillRect/>
          </a:stretch>
        </p:blipFill>
        <p:spPr>
          <a:xfrm>
            <a:off x="1815717" y="1710000"/>
            <a:ext cx="8555292" cy="3999600"/>
          </a:xfrm>
          <a:prstGeom prst="rect">
            <a:avLst/>
          </a:prstGeom>
          <a:noFill/>
        </p:spPr>
      </p:pic>
      <p:sp>
        <p:nvSpPr>
          <p:cNvPr id="27" name="Footer Placeholder 5">
            <a:extLst>
              <a:ext uri="{FF2B5EF4-FFF2-40B4-BE49-F238E27FC236}">
                <a16:creationId xmlns:a16="http://schemas.microsoft.com/office/drawing/2014/main" id="{BBC1DF88-27F8-CCDE-F80A-07026E4E6A51}"/>
              </a:ext>
            </a:extLst>
          </p:cNvPr>
          <p:cNvSpPr>
            <a:spLocks noGrp="1"/>
          </p:cNvSpPr>
          <p:nvPr>
            <p:ph type="ftr" sz="quarter" idx="3"/>
          </p:nvPr>
        </p:nvSpPr>
        <p:spPr>
          <a:xfrm>
            <a:off x="3272400" y="6390000"/>
            <a:ext cx="7055875" cy="198000"/>
          </a:xfrm>
        </p:spPr>
        <p:txBody>
          <a:bodyPr/>
          <a:lstStyle/>
          <a:p>
            <a:endParaRPr lang="en-GB"/>
          </a:p>
        </p:txBody>
      </p:sp>
      <p:sp>
        <p:nvSpPr>
          <p:cNvPr id="9" name="TextBox 8">
            <a:extLst>
              <a:ext uri="{FF2B5EF4-FFF2-40B4-BE49-F238E27FC236}">
                <a16:creationId xmlns:a16="http://schemas.microsoft.com/office/drawing/2014/main" id="{3E806D36-E071-DD45-E602-E61311765D04}"/>
              </a:ext>
            </a:extLst>
          </p:cNvPr>
          <p:cNvSpPr txBox="1"/>
          <p:nvPr/>
        </p:nvSpPr>
        <p:spPr>
          <a:xfrm>
            <a:off x="1019175" y="3211849"/>
            <a:ext cx="1219200" cy="400110"/>
          </a:xfrm>
          <a:prstGeom prst="rect">
            <a:avLst/>
          </a:prstGeom>
          <a:noFill/>
        </p:spPr>
        <p:txBody>
          <a:bodyPr wrap="square" lIns="0" tIns="0" rIns="0" bIns="0" rtlCol="0">
            <a:spAutoFit/>
          </a:bodyPr>
          <a:lstStyle/>
          <a:p>
            <a:r>
              <a:rPr lang="lv-LV" sz="2600" b="1" dirty="0">
                <a:solidFill>
                  <a:schemeClr val="tx2">
                    <a:lumMod val="60000"/>
                    <a:lumOff val="40000"/>
                  </a:schemeClr>
                </a:solidFill>
              </a:rPr>
              <a:t>80%</a:t>
            </a:r>
            <a:endParaRPr lang="en-GB" sz="2600" b="1" dirty="0" err="1">
              <a:solidFill>
                <a:schemeClr val="tx2">
                  <a:lumMod val="60000"/>
                  <a:lumOff val="40000"/>
                </a:schemeClr>
              </a:solidFill>
            </a:endParaRPr>
          </a:p>
        </p:txBody>
      </p:sp>
      <p:sp>
        <p:nvSpPr>
          <p:cNvPr id="10" name="TextBox 9">
            <a:extLst>
              <a:ext uri="{FF2B5EF4-FFF2-40B4-BE49-F238E27FC236}">
                <a16:creationId xmlns:a16="http://schemas.microsoft.com/office/drawing/2014/main" id="{3F81BC6D-00D2-EA53-697B-2C2DE3AEBB64}"/>
              </a:ext>
            </a:extLst>
          </p:cNvPr>
          <p:cNvSpPr txBox="1"/>
          <p:nvPr/>
        </p:nvSpPr>
        <p:spPr>
          <a:xfrm>
            <a:off x="9948351" y="3211849"/>
            <a:ext cx="1219200" cy="400110"/>
          </a:xfrm>
          <a:prstGeom prst="rect">
            <a:avLst/>
          </a:prstGeom>
          <a:noFill/>
        </p:spPr>
        <p:txBody>
          <a:bodyPr wrap="square" lIns="0" tIns="0" rIns="0" bIns="0" rtlCol="0">
            <a:spAutoFit/>
          </a:bodyPr>
          <a:lstStyle/>
          <a:p>
            <a:r>
              <a:rPr lang="lv-LV" sz="2600" b="1" dirty="0">
                <a:solidFill>
                  <a:schemeClr val="accent5">
                    <a:lumMod val="75000"/>
                  </a:schemeClr>
                </a:solidFill>
              </a:rPr>
              <a:t>18%</a:t>
            </a:r>
            <a:endParaRPr lang="en-GB" sz="2600" b="1" dirty="0" err="1">
              <a:solidFill>
                <a:schemeClr val="accent5">
                  <a:lumMod val="75000"/>
                </a:schemeClr>
              </a:solidFill>
            </a:endParaRPr>
          </a:p>
        </p:txBody>
      </p:sp>
      <p:cxnSp>
        <p:nvCxnSpPr>
          <p:cNvPr id="13" name="Straight Arrow Connector 12">
            <a:extLst>
              <a:ext uri="{FF2B5EF4-FFF2-40B4-BE49-F238E27FC236}">
                <a16:creationId xmlns:a16="http://schemas.microsoft.com/office/drawing/2014/main" id="{564A7420-576D-1438-741E-F7F548AD5BB8}"/>
              </a:ext>
            </a:extLst>
          </p:cNvPr>
          <p:cNvCxnSpPr/>
          <p:nvPr/>
        </p:nvCxnSpPr>
        <p:spPr>
          <a:xfrm flipV="1">
            <a:off x="10684965" y="3340926"/>
            <a:ext cx="0" cy="17614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2A35624-0358-E60B-1CA1-A2593F362618}"/>
              </a:ext>
            </a:extLst>
          </p:cNvPr>
          <p:cNvCxnSpPr/>
          <p:nvPr/>
        </p:nvCxnSpPr>
        <p:spPr>
          <a:xfrm>
            <a:off x="912707" y="3321431"/>
            <a:ext cx="0" cy="1857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B9719C2-6DF9-B347-5C74-05A9DA57BA0C}"/>
              </a:ext>
            </a:extLst>
          </p:cNvPr>
          <p:cNvSpPr txBox="1"/>
          <p:nvPr/>
        </p:nvSpPr>
        <p:spPr>
          <a:xfrm>
            <a:off x="359999" y="1104900"/>
            <a:ext cx="8793526" cy="369332"/>
          </a:xfrm>
          <a:prstGeom prst="rect">
            <a:avLst/>
          </a:prstGeom>
          <a:noFill/>
        </p:spPr>
        <p:txBody>
          <a:bodyPr wrap="square" lIns="0" tIns="0" rIns="0" bIns="0" rtlCol="0">
            <a:spAutoFit/>
          </a:bodyPr>
          <a:lstStyle/>
          <a:p>
            <a:r>
              <a:rPr lang="lv-LV" sz="1200" b="1" dirty="0"/>
              <a:t>"Sabiedrībā valda dažādi uzskati par sociāli-politiskajiem jautājumiem. Kāda ir Jūsu nostāja šādos jautājumos? – Jūs pilnībā vai drīzāk atbalstāt spriedumu A, vai arī drīzāk vai pilnībā piekrītat spriedumam B."</a:t>
            </a:r>
          </a:p>
        </p:txBody>
      </p:sp>
      <p:sp>
        <p:nvSpPr>
          <p:cNvPr id="4" name="Slide Number Placeholder 3">
            <a:extLst>
              <a:ext uri="{FF2B5EF4-FFF2-40B4-BE49-F238E27FC236}">
                <a16:creationId xmlns:a16="http://schemas.microsoft.com/office/drawing/2014/main" id="{0724FB88-3419-DED9-0366-8CD84F192E19}"/>
              </a:ext>
            </a:extLst>
          </p:cNvPr>
          <p:cNvSpPr>
            <a:spLocks noGrp="1"/>
          </p:cNvSpPr>
          <p:nvPr>
            <p:ph type="sldNum" sz="quarter" idx="4"/>
          </p:nvPr>
        </p:nvSpPr>
        <p:spPr/>
        <p:txBody>
          <a:bodyPr/>
          <a:lstStyle/>
          <a:p>
            <a:r>
              <a:rPr lang="en-GB" sz="1000">
                <a:solidFill>
                  <a:schemeClr val="tx1"/>
                </a:solidFill>
              </a:rPr>
              <a:t>© Kantar 2024 | </a:t>
            </a:r>
            <a:fld id="{4034BEE3-566C-4068-A777-C3A4762E861B}" type="slidenum">
              <a:rPr lang="en-GB" smtClean="0"/>
              <a:pPr/>
              <a:t>10</a:t>
            </a:fld>
            <a:endParaRPr lang="en-GB" dirty="0"/>
          </a:p>
        </p:txBody>
      </p:sp>
      <p:cxnSp>
        <p:nvCxnSpPr>
          <p:cNvPr id="12" name="Straight Arrow Connector 11">
            <a:extLst>
              <a:ext uri="{FF2B5EF4-FFF2-40B4-BE49-F238E27FC236}">
                <a16:creationId xmlns:a16="http://schemas.microsoft.com/office/drawing/2014/main" id="{D10EDA3F-D477-8D92-F64D-99420CABC49A}"/>
              </a:ext>
            </a:extLst>
          </p:cNvPr>
          <p:cNvCxnSpPr/>
          <p:nvPr/>
        </p:nvCxnSpPr>
        <p:spPr>
          <a:xfrm>
            <a:off x="10393814" y="5832332"/>
            <a:ext cx="0" cy="1857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3FD3E7F-255B-F90B-2797-C5987215ACCA}"/>
              </a:ext>
            </a:extLst>
          </p:cNvPr>
          <p:cNvCxnSpPr/>
          <p:nvPr/>
        </p:nvCxnSpPr>
        <p:spPr>
          <a:xfrm flipV="1">
            <a:off x="9736197" y="5822807"/>
            <a:ext cx="0" cy="17614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 Box 1">
            <a:extLst>
              <a:ext uri="{FF2B5EF4-FFF2-40B4-BE49-F238E27FC236}">
                <a16:creationId xmlns:a16="http://schemas.microsoft.com/office/drawing/2014/main" id="{D4A5D4EF-B447-C9D3-837F-8DE46AD4C3A4}"/>
              </a:ext>
            </a:extLst>
          </p:cNvPr>
          <p:cNvSpPr txBox="1">
            <a:spLocks noChangeArrowheads="1"/>
          </p:cNvSpPr>
          <p:nvPr/>
        </p:nvSpPr>
        <p:spPr bwMode="auto">
          <a:xfrm>
            <a:off x="7238720" y="5767406"/>
            <a:ext cx="4633891"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0">
              <a:defRPr sz="1000"/>
            </a:pPr>
            <a:r>
              <a:rPr lang="pt-BR" sz="1000" b="0" i="0" u="none" strike="noStrike" baseline="0" dirty="0">
                <a:solidFill>
                  <a:srgbClr val="000000"/>
                </a:solidFill>
                <a:latin typeface="Arial"/>
                <a:cs typeface="Arial"/>
              </a:rPr>
              <a:t>Rādītājs ir statistiski nozīmīgi </a:t>
            </a:r>
            <a:endParaRPr lang="lv-LV" sz="1000" b="0" i="0" u="none" strike="noStrike" baseline="0" dirty="0">
              <a:solidFill>
                <a:srgbClr val="000000"/>
              </a:solidFill>
              <a:latin typeface="Arial"/>
              <a:cs typeface="Arial"/>
            </a:endParaRPr>
          </a:p>
          <a:p>
            <a:pPr algn="r" rtl="0">
              <a:defRPr sz="1000"/>
            </a:pPr>
            <a:r>
              <a:rPr lang="lv-LV" sz="1000" b="0" i="0" u="none" strike="noStrike" baseline="0" dirty="0">
                <a:solidFill>
                  <a:srgbClr val="000000"/>
                </a:solidFill>
                <a:latin typeface="Arial"/>
                <a:cs typeface="Arial"/>
              </a:rPr>
              <a:t>a</a:t>
            </a:r>
            <a:r>
              <a:rPr lang="pt-BR" sz="1000" b="0" i="0" u="none" strike="noStrike" baseline="0" dirty="0">
                <a:solidFill>
                  <a:srgbClr val="000000"/>
                </a:solidFill>
                <a:latin typeface="Arial"/>
                <a:cs typeface="Arial"/>
              </a:rPr>
              <a:t>ugstāks</a:t>
            </a:r>
            <a:r>
              <a:rPr lang="lv-LV" sz="1000" b="0" i="0" u="none" strike="noStrike" baseline="0" dirty="0">
                <a:solidFill>
                  <a:srgbClr val="000000"/>
                </a:solidFill>
                <a:latin typeface="Arial"/>
                <a:cs typeface="Arial"/>
              </a:rPr>
              <a:t>   </a:t>
            </a:r>
            <a:r>
              <a:rPr lang="pt-BR" sz="1000" b="0" i="0" u="none" strike="noStrike" baseline="0" dirty="0">
                <a:solidFill>
                  <a:srgbClr val="000000"/>
                </a:solidFill>
                <a:latin typeface="Arial"/>
                <a:cs typeface="Arial"/>
              </a:rPr>
              <a:t> zemāks nekā 20</a:t>
            </a:r>
            <a:r>
              <a:rPr lang="lv-LV" sz="1000" b="0" i="0" u="none" strike="noStrike" baseline="0" dirty="0">
                <a:solidFill>
                  <a:srgbClr val="000000"/>
                </a:solidFill>
                <a:latin typeface="Arial"/>
                <a:cs typeface="Arial"/>
              </a:rPr>
              <a:t>21</a:t>
            </a:r>
            <a:r>
              <a:rPr lang="pt-BR" sz="1000" b="0" i="0" u="none" strike="noStrike" baseline="0" dirty="0">
                <a:solidFill>
                  <a:srgbClr val="000000"/>
                </a:solidFill>
                <a:latin typeface="Arial"/>
                <a:cs typeface="Arial"/>
              </a:rPr>
              <a:t>. gadā</a:t>
            </a:r>
            <a:endParaRPr lang="lv-LV" sz="1000" b="0" i="0" u="none" strike="noStrike" baseline="0" dirty="0">
              <a:solidFill>
                <a:srgbClr val="000000"/>
              </a:solidFill>
              <a:latin typeface="Arial"/>
              <a:cs typeface="Arial"/>
            </a:endParaRPr>
          </a:p>
        </p:txBody>
      </p:sp>
    </p:spTree>
    <p:extLst>
      <p:ext uri="{BB962C8B-B14F-4D97-AF65-F5344CB8AC3E}">
        <p14:creationId xmlns:p14="http://schemas.microsoft.com/office/powerpoint/2010/main" val="120976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F0A2AE-D1C6-4C02-B853-D60BE636B1A6}"/>
              </a:ext>
            </a:extLst>
          </p:cNvPr>
          <p:cNvSpPr>
            <a:spLocks noGrp="1"/>
          </p:cNvSpPr>
          <p:nvPr>
            <p:ph type="title"/>
          </p:nvPr>
        </p:nvSpPr>
        <p:spPr>
          <a:xfrm>
            <a:off x="359999" y="430718"/>
            <a:ext cx="11466875" cy="403200"/>
          </a:xfrm>
        </p:spPr>
        <p:txBody>
          <a:bodyPr vert="horz" lIns="0" tIns="0" rIns="0" bIns="0" rtlCol="0" anchor="t">
            <a:normAutofit/>
          </a:bodyPr>
          <a:lstStyle/>
          <a:p>
            <a:r>
              <a:rPr lang="lv-LV" dirty="0"/>
              <a:t>Pasākumu, kas veicina sabiedrības integrāciju, vērtējums</a:t>
            </a:r>
          </a:p>
        </p:txBody>
      </p:sp>
      <p:pic>
        <p:nvPicPr>
          <p:cNvPr id="4" name="Picture 3">
            <a:extLst>
              <a:ext uri="{FF2B5EF4-FFF2-40B4-BE49-F238E27FC236}">
                <a16:creationId xmlns:a16="http://schemas.microsoft.com/office/drawing/2014/main" id="{4851D67A-3469-FF9F-A907-B3622D9B27FA}"/>
              </a:ext>
            </a:extLst>
          </p:cNvPr>
          <p:cNvPicPr>
            <a:picLocks noChangeAspect="1"/>
          </p:cNvPicPr>
          <p:nvPr/>
        </p:nvPicPr>
        <p:blipFill>
          <a:blip r:embed="rId2"/>
          <a:stretch>
            <a:fillRect/>
          </a:stretch>
        </p:blipFill>
        <p:spPr>
          <a:xfrm>
            <a:off x="3272400" y="1884398"/>
            <a:ext cx="4990873" cy="3344400"/>
          </a:xfrm>
          <a:prstGeom prst="rect">
            <a:avLst/>
          </a:prstGeom>
          <a:noFill/>
        </p:spPr>
      </p:pic>
      <p:sp>
        <p:nvSpPr>
          <p:cNvPr id="20" name="Footer Placeholder 6">
            <a:extLst>
              <a:ext uri="{FF2B5EF4-FFF2-40B4-BE49-F238E27FC236}">
                <a16:creationId xmlns:a16="http://schemas.microsoft.com/office/drawing/2014/main" id="{14004F0D-9D99-4715-A69D-CE8CC29B9E7C}"/>
              </a:ext>
            </a:extLst>
          </p:cNvPr>
          <p:cNvSpPr>
            <a:spLocks noGrp="1"/>
          </p:cNvSpPr>
          <p:nvPr>
            <p:ph type="ftr" sz="quarter" idx="3"/>
          </p:nvPr>
        </p:nvSpPr>
        <p:spPr>
          <a:xfrm>
            <a:off x="3272400" y="6390000"/>
            <a:ext cx="7055875" cy="198000"/>
          </a:xfrm>
        </p:spPr>
        <p:txBody>
          <a:bodyPr/>
          <a:lstStyle/>
          <a:p>
            <a:endParaRPr lang="en-GB"/>
          </a:p>
        </p:txBody>
      </p:sp>
      <p:sp>
        <p:nvSpPr>
          <p:cNvPr id="8" name="Text Box 1">
            <a:extLst>
              <a:ext uri="{FF2B5EF4-FFF2-40B4-BE49-F238E27FC236}">
                <a16:creationId xmlns:a16="http://schemas.microsoft.com/office/drawing/2014/main" id="{F457D4B1-1F13-6875-9B54-3B4854382163}"/>
              </a:ext>
            </a:extLst>
          </p:cNvPr>
          <p:cNvSpPr txBox="1">
            <a:spLocks noChangeArrowheads="1"/>
          </p:cNvSpPr>
          <p:nvPr/>
        </p:nvSpPr>
        <p:spPr bwMode="auto">
          <a:xfrm>
            <a:off x="359999" y="570446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Bāze: visi respondenti, n=802</a:t>
            </a:r>
          </a:p>
        </p:txBody>
      </p:sp>
      <p:sp>
        <p:nvSpPr>
          <p:cNvPr id="9" name="Text Box 1">
            <a:extLst>
              <a:ext uri="{FF2B5EF4-FFF2-40B4-BE49-F238E27FC236}">
                <a16:creationId xmlns:a16="http://schemas.microsoft.com/office/drawing/2014/main" id="{0E78DC8B-2D51-E164-F913-EEE173C20C18}"/>
              </a:ext>
            </a:extLst>
          </p:cNvPr>
          <p:cNvSpPr txBox="1">
            <a:spLocks noChangeArrowheads="1"/>
          </p:cNvSpPr>
          <p:nvPr/>
        </p:nvSpPr>
        <p:spPr bwMode="auto">
          <a:xfrm>
            <a:off x="359999" y="553174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2024. gada aptaujas dati</a:t>
            </a:r>
          </a:p>
        </p:txBody>
      </p:sp>
      <p:sp>
        <p:nvSpPr>
          <p:cNvPr id="10" name="TextBox 9">
            <a:extLst>
              <a:ext uri="{FF2B5EF4-FFF2-40B4-BE49-F238E27FC236}">
                <a16:creationId xmlns:a16="http://schemas.microsoft.com/office/drawing/2014/main" id="{53100DE1-CC79-6DD2-BEAC-E7073C4AF100}"/>
              </a:ext>
            </a:extLst>
          </p:cNvPr>
          <p:cNvSpPr txBox="1"/>
          <p:nvPr/>
        </p:nvSpPr>
        <p:spPr>
          <a:xfrm>
            <a:off x="8086725" y="2108222"/>
            <a:ext cx="1219200" cy="400110"/>
          </a:xfrm>
          <a:prstGeom prst="rect">
            <a:avLst/>
          </a:prstGeom>
          <a:noFill/>
        </p:spPr>
        <p:txBody>
          <a:bodyPr wrap="square" lIns="0" tIns="0" rIns="0" bIns="0" rtlCol="0">
            <a:spAutoFit/>
          </a:bodyPr>
          <a:lstStyle/>
          <a:p>
            <a:r>
              <a:rPr lang="lv-LV" sz="2600" b="1" dirty="0">
                <a:solidFill>
                  <a:schemeClr val="tx2">
                    <a:lumMod val="60000"/>
                    <a:lumOff val="40000"/>
                  </a:schemeClr>
                </a:solidFill>
              </a:rPr>
              <a:t>47%</a:t>
            </a:r>
            <a:endParaRPr lang="en-GB" sz="2600" b="1" dirty="0" err="1">
              <a:solidFill>
                <a:schemeClr val="tx2">
                  <a:lumMod val="60000"/>
                  <a:lumOff val="40000"/>
                </a:schemeClr>
              </a:solidFill>
            </a:endParaRPr>
          </a:p>
        </p:txBody>
      </p:sp>
      <p:sp>
        <p:nvSpPr>
          <p:cNvPr id="13" name="TextBox 12">
            <a:extLst>
              <a:ext uri="{FF2B5EF4-FFF2-40B4-BE49-F238E27FC236}">
                <a16:creationId xmlns:a16="http://schemas.microsoft.com/office/drawing/2014/main" id="{F8DD5634-F14C-D3A2-7B52-EF4AD663F101}"/>
              </a:ext>
            </a:extLst>
          </p:cNvPr>
          <p:cNvSpPr txBox="1"/>
          <p:nvPr/>
        </p:nvSpPr>
        <p:spPr>
          <a:xfrm>
            <a:off x="1948781" y="4208752"/>
            <a:ext cx="1219200" cy="400110"/>
          </a:xfrm>
          <a:prstGeom prst="rect">
            <a:avLst/>
          </a:prstGeom>
          <a:noFill/>
        </p:spPr>
        <p:txBody>
          <a:bodyPr wrap="square" lIns="0" tIns="0" rIns="0" bIns="0" rtlCol="0">
            <a:spAutoFit/>
          </a:bodyPr>
          <a:lstStyle/>
          <a:p>
            <a:r>
              <a:rPr lang="lv-LV" sz="2600" b="1" dirty="0">
                <a:solidFill>
                  <a:schemeClr val="accent5">
                    <a:lumMod val="75000"/>
                  </a:schemeClr>
                </a:solidFill>
              </a:rPr>
              <a:t>49%</a:t>
            </a:r>
            <a:endParaRPr lang="en-GB" sz="2600" b="1" dirty="0" err="1">
              <a:solidFill>
                <a:schemeClr val="accent5">
                  <a:lumMod val="75000"/>
                </a:schemeClr>
              </a:solidFill>
            </a:endParaRPr>
          </a:p>
        </p:txBody>
      </p:sp>
      <p:sp>
        <p:nvSpPr>
          <p:cNvPr id="14" name="TextBox 13">
            <a:extLst>
              <a:ext uri="{FF2B5EF4-FFF2-40B4-BE49-F238E27FC236}">
                <a16:creationId xmlns:a16="http://schemas.microsoft.com/office/drawing/2014/main" id="{AF42ACFB-9021-4674-303B-A0404E3AE5AD}"/>
              </a:ext>
            </a:extLst>
          </p:cNvPr>
          <p:cNvSpPr txBox="1"/>
          <p:nvPr/>
        </p:nvSpPr>
        <p:spPr>
          <a:xfrm>
            <a:off x="359999" y="1266825"/>
            <a:ext cx="8431576" cy="369332"/>
          </a:xfrm>
          <a:prstGeom prst="rect">
            <a:avLst/>
          </a:prstGeom>
          <a:noFill/>
        </p:spPr>
        <p:txBody>
          <a:bodyPr wrap="square" lIns="0" tIns="0" rIns="0" bIns="0" rtlCol="0">
            <a:spAutoFit/>
          </a:bodyPr>
          <a:lstStyle/>
          <a:p>
            <a:r>
              <a:rPr lang="lv-LV" sz="1200" b="1" dirty="0"/>
              <a:t>"Kā Jūs vērtētu pasākumu, kas veicina sabiedrības integrāciju  (piemēram, latviešu valodas kursi, integrācijas projektu konkursi, pasākumi un svētki visiem iedzīvotājiem un pilsētas viesiem utt.), skaitu Rīgā? Vai tas ir …"</a:t>
            </a:r>
          </a:p>
        </p:txBody>
      </p:sp>
      <p:sp>
        <p:nvSpPr>
          <p:cNvPr id="5" name="Slide Number Placeholder 4">
            <a:extLst>
              <a:ext uri="{FF2B5EF4-FFF2-40B4-BE49-F238E27FC236}">
                <a16:creationId xmlns:a16="http://schemas.microsoft.com/office/drawing/2014/main" id="{4973D8FA-61C1-562C-6792-02EA1BB4A1F2}"/>
              </a:ext>
            </a:extLst>
          </p:cNvPr>
          <p:cNvSpPr>
            <a:spLocks noGrp="1"/>
          </p:cNvSpPr>
          <p:nvPr>
            <p:ph type="sldNum" sz="quarter" idx="4"/>
          </p:nvPr>
        </p:nvSpPr>
        <p:spPr/>
        <p:txBody>
          <a:bodyPr/>
          <a:lstStyle/>
          <a:p>
            <a:r>
              <a:rPr lang="en-GB" sz="1000">
                <a:solidFill>
                  <a:schemeClr val="tx1"/>
                </a:solidFill>
              </a:rPr>
              <a:t>© Kantar 2024 | </a:t>
            </a:r>
            <a:fld id="{4034BEE3-566C-4068-A777-C3A4762E861B}" type="slidenum">
              <a:rPr lang="en-GB" smtClean="0"/>
              <a:pPr/>
              <a:t>11</a:t>
            </a:fld>
            <a:endParaRPr lang="en-GB" dirty="0"/>
          </a:p>
        </p:txBody>
      </p:sp>
    </p:spTree>
    <p:extLst>
      <p:ext uri="{BB962C8B-B14F-4D97-AF65-F5344CB8AC3E}">
        <p14:creationId xmlns:p14="http://schemas.microsoft.com/office/powerpoint/2010/main" val="393134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F0A2AE-D1C6-4C02-B853-D60BE636B1A6}"/>
              </a:ext>
            </a:extLst>
          </p:cNvPr>
          <p:cNvSpPr>
            <a:spLocks noGrp="1"/>
          </p:cNvSpPr>
          <p:nvPr>
            <p:ph type="title"/>
          </p:nvPr>
        </p:nvSpPr>
        <p:spPr>
          <a:xfrm>
            <a:off x="359999" y="430718"/>
            <a:ext cx="11466875" cy="403200"/>
          </a:xfrm>
        </p:spPr>
        <p:txBody>
          <a:bodyPr vert="horz" lIns="0" tIns="0" rIns="0" bIns="0" rtlCol="0" anchor="t">
            <a:normAutofit/>
          </a:bodyPr>
          <a:lstStyle/>
          <a:p>
            <a:r>
              <a:rPr lang="lv-LV" dirty="0"/>
              <a:t>Pasākumu, kas veicina sabiedrības integrāciju, vērtējums dinamikā</a:t>
            </a:r>
          </a:p>
        </p:txBody>
      </p:sp>
      <p:pic>
        <p:nvPicPr>
          <p:cNvPr id="4" name="Picture 3">
            <a:extLst>
              <a:ext uri="{FF2B5EF4-FFF2-40B4-BE49-F238E27FC236}">
                <a16:creationId xmlns:a16="http://schemas.microsoft.com/office/drawing/2014/main" id="{879DC1F5-833D-4982-72D8-7C2027032C13}"/>
              </a:ext>
            </a:extLst>
          </p:cNvPr>
          <p:cNvPicPr>
            <a:picLocks noChangeAspect="1"/>
          </p:cNvPicPr>
          <p:nvPr/>
        </p:nvPicPr>
        <p:blipFill>
          <a:blip r:embed="rId2"/>
          <a:stretch>
            <a:fillRect/>
          </a:stretch>
        </p:blipFill>
        <p:spPr>
          <a:xfrm>
            <a:off x="1301876" y="1786135"/>
            <a:ext cx="8954578" cy="2966117"/>
          </a:xfrm>
          <a:prstGeom prst="rect">
            <a:avLst/>
          </a:prstGeom>
          <a:noFill/>
        </p:spPr>
      </p:pic>
      <p:sp>
        <p:nvSpPr>
          <p:cNvPr id="20" name="Footer Placeholder 6">
            <a:extLst>
              <a:ext uri="{FF2B5EF4-FFF2-40B4-BE49-F238E27FC236}">
                <a16:creationId xmlns:a16="http://schemas.microsoft.com/office/drawing/2014/main" id="{F2E29F31-83BA-3E95-BBD3-FFF67B5E6316}"/>
              </a:ext>
            </a:extLst>
          </p:cNvPr>
          <p:cNvSpPr>
            <a:spLocks noGrp="1"/>
          </p:cNvSpPr>
          <p:nvPr>
            <p:ph type="ftr" sz="quarter" idx="3"/>
          </p:nvPr>
        </p:nvSpPr>
        <p:spPr>
          <a:xfrm>
            <a:off x="3272400" y="6390000"/>
            <a:ext cx="7055875" cy="198000"/>
          </a:xfrm>
        </p:spPr>
        <p:txBody>
          <a:bodyPr/>
          <a:lstStyle/>
          <a:p>
            <a:endParaRPr lang="en-GB"/>
          </a:p>
        </p:txBody>
      </p:sp>
      <p:sp>
        <p:nvSpPr>
          <p:cNvPr id="5" name="Text Box 1">
            <a:extLst>
              <a:ext uri="{FF2B5EF4-FFF2-40B4-BE49-F238E27FC236}">
                <a16:creationId xmlns:a16="http://schemas.microsoft.com/office/drawing/2014/main" id="{A39DD509-9B56-46E1-E18E-22973C086AF1}"/>
              </a:ext>
            </a:extLst>
          </p:cNvPr>
          <p:cNvSpPr txBox="1">
            <a:spLocks noChangeArrowheads="1"/>
          </p:cNvSpPr>
          <p:nvPr/>
        </p:nvSpPr>
        <p:spPr bwMode="auto">
          <a:xfrm>
            <a:off x="349613" y="5704469"/>
            <a:ext cx="4633891"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pt-BR" sz="1000" b="0" i="0" u="none" strike="noStrike" baseline="0" dirty="0">
                <a:solidFill>
                  <a:srgbClr val="000000"/>
                </a:solidFill>
                <a:latin typeface="Arial"/>
                <a:cs typeface="Arial"/>
              </a:rPr>
              <a:t>Bāze: visi respondenti [2017: n=804, 2021: n=802, 2024: n=802]</a:t>
            </a:r>
            <a:endParaRPr lang="lv-LV" sz="1000" b="0" i="0" u="none" strike="noStrike" baseline="0" dirty="0">
              <a:solidFill>
                <a:srgbClr val="000000"/>
              </a:solidFill>
              <a:latin typeface="Arial"/>
              <a:cs typeface="Arial"/>
            </a:endParaRPr>
          </a:p>
        </p:txBody>
      </p:sp>
      <p:sp>
        <p:nvSpPr>
          <p:cNvPr id="6" name="Text Box 1">
            <a:extLst>
              <a:ext uri="{FF2B5EF4-FFF2-40B4-BE49-F238E27FC236}">
                <a16:creationId xmlns:a16="http://schemas.microsoft.com/office/drawing/2014/main" id="{5DB649D3-54CD-81CA-87FE-37CC9AF463D9}"/>
              </a:ext>
            </a:extLst>
          </p:cNvPr>
          <p:cNvSpPr txBox="1">
            <a:spLocks noChangeArrowheads="1"/>
          </p:cNvSpPr>
          <p:nvPr/>
        </p:nvSpPr>
        <p:spPr bwMode="auto">
          <a:xfrm>
            <a:off x="356843" y="5531749"/>
            <a:ext cx="3481511"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2017., 2021. un 2024. gada aptauju dati</a:t>
            </a:r>
          </a:p>
        </p:txBody>
      </p:sp>
      <p:sp>
        <p:nvSpPr>
          <p:cNvPr id="8" name="TextBox 7">
            <a:extLst>
              <a:ext uri="{FF2B5EF4-FFF2-40B4-BE49-F238E27FC236}">
                <a16:creationId xmlns:a16="http://schemas.microsoft.com/office/drawing/2014/main" id="{28BB5022-392D-8BF0-AC78-92FBE2E3B6CE}"/>
              </a:ext>
            </a:extLst>
          </p:cNvPr>
          <p:cNvSpPr txBox="1"/>
          <p:nvPr/>
        </p:nvSpPr>
        <p:spPr>
          <a:xfrm>
            <a:off x="692276" y="2782723"/>
            <a:ext cx="1219200" cy="400110"/>
          </a:xfrm>
          <a:prstGeom prst="rect">
            <a:avLst/>
          </a:prstGeom>
          <a:noFill/>
        </p:spPr>
        <p:txBody>
          <a:bodyPr wrap="square" lIns="0" tIns="0" rIns="0" bIns="0" rtlCol="0">
            <a:spAutoFit/>
          </a:bodyPr>
          <a:lstStyle/>
          <a:p>
            <a:r>
              <a:rPr lang="lv-LV" sz="2600" b="1" dirty="0">
                <a:solidFill>
                  <a:schemeClr val="tx2">
                    <a:lumMod val="60000"/>
                    <a:lumOff val="40000"/>
                  </a:schemeClr>
                </a:solidFill>
              </a:rPr>
              <a:t>47%</a:t>
            </a:r>
            <a:endParaRPr lang="en-GB" sz="2600" b="1" dirty="0" err="1">
              <a:solidFill>
                <a:schemeClr val="tx2">
                  <a:lumMod val="60000"/>
                  <a:lumOff val="40000"/>
                </a:schemeClr>
              </a:solidFill>
            </a:endParaRPr>
          </a:p>
        </p:txBody>
      </p:sp>
      <p:cxnSp>
        <p:nvCxnSpPr>
          <p:cNvPr id="9" name="Straight Arrow Connector 8">
            <a:extLst>
              <a:ext uri="{FF2B5EF4-FFF2-40B4-BE49-F238E27FC236}">
                <a16:creationId xmlns:a16="http://schemas.microsoft.com/office/drawing/2014/main" id="{E3C7799D-FFA6-E09B-6A61-F06B04F9068C}"/>
              </a:ext>
            </a:extLst>
          </p:cNvPr>
          <p:cNvCxnSpPr/>
          <p:nvPr/>
        </p:nvCxnSpPr>
        <p:spPr>
          <a:xfrm>
            <a:off x="547708" y="2900931"/>
            <a:ext cx="0" cy="1857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C986B-10AC-429C-AFCD-F755C9B253A0}"/>
              </a:ext>
            </a:extLst>
          </p:cNvPr>
          <p:cNvSpPr txBox="1"/>
          <p:nvPr/>
        </p:nvSpPr>
        <p:spPr>
          <a:xfrm>
            <a:off x="10060315" y="2782723"/>
            <a:ext cx="1219200" cy="400110"/>
          </a:xfrm>
          <a:prstGeom prst="rect">
            <a:avLst/>
          </a:prstGeom>
          <a:noFill/>
        </p:spPr>
        <p:txBody>
          <a:bodyPr wrap="square" lIns="0" tIns="0" rIns="0" bIns="0" rtlCol="0">
            <a:spAutoFit/>
          </a:bodyPr>
          <a:lstStyle/>
          <a:p>
            <a:r>
              <a:rPr lang="lv-LV" sz="2600" b="1" dirty="0">
                <a:solidFill>
                  <a:schemeClr val="accent5">
                    <a:lumMod val="75000"/>
                  </a:schemeClr>
                </a:solidFill>
              </a:rPr>
              <a:t>49%</a:t>
            </a:r>
            <a:endParaRPr lang="en-GB" sz="2600" b="1" dirty="0" err="1">
              <a:solidFill>
                <a:schemeClr val="accent5">
                  <a:lumMod val="75000"/>
                </a:schemeClr>
              </a:solidFill>
            </a:endParaRPr>
          </a:p>
        </p:txBody>
      </p:sp>
      <p:cxnSp>
        <p:nvCxnSpPr>
          <p:cNvPr id="13" name="Straight Arrow Connector 12">
            <a:extLst>
              <a:ext uri="{FF2B5EF4-FFF2-40B4-BE49-F238E27FC236}">
                <a16:creationId xmlns:a16="http://schemas.microsoft.com/office/drawing/2014/main" id="{1A2AABE4-E5BE-6ACE-B52B-355A37F694C0}"/>
              </a:ext>
            </a:extLst>
          </p:cNvPr>
          <p:cNvCxnSpPr/>
          <p:nvPr/>
        </p:nvCxnSpPr>
        <p:spPr>
          <a:xfrm flipV="1">
            <a:off x="10796929" y="2885922"/>
            <a:ext cx="0" cy="17614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A7B7A6A-A5AF-2B39-FC9D-1D2CE59BB90C}"/>
              </a:ext>
            </a:extLst>
          </p:cNvPr>
          <p:cNvCxnSpPr/>
          <p:nvPr/>
        </p:nvCxnSpPr>
        <p:spPr>
          <a:xfrm>
            <a:off x="10304357" y="5759831"/>
            <a:ext cx="0" cy="1857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C98401F-8AD3-3BAB-EB30-4C92B85A074F}"/>
              </a:ext>
            </a:extLst>
          </p:cNvPr>
          <p:cNvCxnSpPr/>
          <p:nvPr/>
        </p:nvCxnSpPr>
        <p:spPr>
          <a:xfrm flipV="1">
            <a:off x="9646740" y="5750306"/>
            <a:ext cx="0" cy="17614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Text Box 1">
            <a:extLst>
              <a:ext uri="{FF2B5EF4-FFF2-40B4-BE49-F238E27FC236}">
                <a16:creationId xmlns:a16="http://schemas.microsoft.com/office/drawing/2014/main" id="{F5447D8D-E6D8-762A-F474-DEE40CFA4914}"/>
              </a:ext>
            </a:extLst>
          </p:cNvPr>
          <p:cNvSpPr txBox="1">
            <a:spLocks noChangeArrowheads="1"/>
          </p:cNvSpPr>
          <p:nvPr/>
        </p:nvSpPr>
        <p:spPr bwMode="auto">
          <a:xfrm>
            <a:off x="7149263" y="5694905"/>
            <a:ext cx="4633891"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0">
              <a:defRPr sz="1000"/>
            </a:pPr>
            <a:r>
              <a:rPr lang="pt-BR" sz="1000" b="0" i="0" u="none" strike="noStrike" baseline="0" dirty="0">
                <a:solidFill>
                  <a:srgbClr val="000000"/>
                </a:solidFill>
                <a:latin typeface="Arial"/>
                <a:cs typeface="Arial"/>
              </a:rPr>
              <a:t>Rādītājs ir statistiski nozīmīgi </a:t>
            </a:r>
            <a:endParaRPr lang="lv-LV" sz="1000" b="0" i="0" u="none" strike="noStrike" baseline="0" dirty="0">
              <a:solidFill>
                <a:srgbClr val="000000"/>
              </a:solidFill>
              <a:latin typeface="Arial"/>
              <a:cs typeface="Arial"/>
            </a:endParaRPr>
          </a:p>
          <a:p>
            <a:pPr algn="r" rtl="0">
              <a:defRPr sz="1000"/>
            </a:pPr>
            <a:r>
              <a:rPr lang="lv-LV" sz="1000" b="0" i="0" u="none" strike="noStrike" baseline="0" dirty="0">
                <a:solidFill>
                  <a:srgbClr val="000000"/>
                </a:solidFill>
                <a:latin typeface="Arial"/>
                <a:cs typeface="Arial"/>
              </a:rPr>
              <a:t>a</a:t>
            </a:r>
            <a:r>
              <a:rPr lang="pt-BR" sz="1000" b="0" i="0" u="none" strike="noStrike" baseline="0" dirty="0">
                <a:solidFill>
                  <a:srgbClr val="000000"/>
                </a:solidFill>
                <a:latin typeface="Arial"/>
                <a:cs typeface="Arial"/>
              </a:rPr>
              <a:t>ugstāks</a:t>
            </a:r>
            <a:r>
              <a:rPr lang="lv-LV" sz="1000" b="0" i="0" u="none" strike="noStrike" baseline="0" dirty="0">
                <a:solidFill>
                  <a:srgbClr val="000000"/>
                </a:solidFill>
                <a:latin typeface="Arial"/>
                <a:cs typeface="Arial"/>
              </a:rPr>
              <a:t>   </a:t>
            </a:r>
            <a:r>
              <a:rPr lang="pt-BR" sz="1000" b="0" i="0" u="none" strike="noStrike" baseline="0" dirty="0">
                <a:solidFill>
                  <a:srgbClr val="000000"/>
                </a:solidFill>
                <a:latin typeface="Arial"/>
                <a:cs typeface="Arial"/>
              </a:rPr>
              <a:t> zemāks nekā 2017. gadā</a:t>
            </a:r>
            <a:endParaRPr lang="lv-LV" sz="1000" b="0" i="0" u="none" strike="noStrike" baseline="0" dirty="0">
              <a:solidFill>
                <a:srgbClr val="000000"/>
              </a:solidFill>
              <a:latin typeface="Arial"/>
              <a:cs typeface="Arial"/>
            </a:endParaRPr>
          </a:p>
        </p:txBody>
      </p:sp>
      <p:sp>
        <p:nvSpPr>
          <p:cNvPr id="12" name="TextBox 11">
            <a:extLst>
              <a:ext uri="{FF2B5EF4-FFF2-40B4-BE49-F238E27FC236}">
                <a16:creationId xmlns:a16="http://schemas.microsoft.com/office/drawing/2014/main" id="{286CACC3-A5B8-B1A6-4009-A1CD0738A88E}"/>
              </a:ext>
            </a:extLst>
          </p:cNvPr>
          <p:cNvSpPr txBox="1"/>
          <p:nvPr/>
        </p:nvSpPr>
        <p:spPr>
          <a:xfrm>
            <a:off x="359999" y="1266825"/>
            <a:ext cx="8431576" cy="369332"/>
          </a:xfrm>
          <a:prstGeom prst="rect">
            <a:avLst/>
          </a:prstGeom>
          <a:noFill/>
        </p:spPr>
        <p:txBody>
          <a:bodyPr wrap="square" lIns="0" tIns="0" rIns="0" bIns="0" rtlCol="0">
            <a:spAutoFit/>
          </a:bodyPr>
          <a:lstStyle/>
          <a:p>
            <a:r>
              <a:rPr lang="lv-LV" sz="1200" b="1" dirty="0"/>
              <a:t>"Kā Jūs vērtētu pasākumu, kas veicina sabiedrības integrāciju  (piemēram, latviešu valodas kursi, integrācijas projektu konkursi, pasākumi un svētki visiem iedzīvotājiem un pilsētas viesiem utt.), skaitu Rīgā? Vai tas ir …"</a:t>
            </a:r>
          </a:p>
        </p:txBody>
      </p:sp>
      <p:sp>
        <p:nvSpPr>
          <p:cNvPr id="11" name="Slide Number Placeholder 10">
            <a:extLst>
              <a:ext uri="{FF2B5EF4-FFF2-40B4-BE49-F238E27FC236}">
                <a16:creationId xmlns:a16="http://schemas.microsoft.com/office/drawing/2014/main" id="{15F17812-305C-5023-85D0-C5DEA6F33480}"/>
              </a:ext>
            </a:extLst>
          </p:cNvPr>
          <p:cNvSpPr>
            <a:spLocks noGrp="1"/>
          </p:cNvSpPr>
          <p:nvPr>
            <p:ph type="sldNum" sz="quarter" idx="4"/>
          </p:nvPr>
        </p:nvSpPr>
        <p:spPr/>
        <p:txBody>
          <a:bodyPr/>
          <a:lstStyle/>
          <a:p>
            <a:r>
              <a:rPr lang="en-GB" sz="1000">
                <a:solidFill>
                  <a:schemeClr val="tx1"/>
                </a:solidFill>
              </a:rPr>
              <a:t>© Kantar 2024 | </a:t>
            </a:r>
            <a:fld id="{4034BEE3-566C-4068-A777-C3A4762E861B}" type="slidenum">
              <a:rPr lang="en-GB" smtClean="0"/>
              <a:pPr/>
              <a:t>12</a:t>
            </a:fld>
            <a:endParaRPr lang="en-GB" dirty="0"/>
          </a:p>
        </p:txBody>
      </p:sp>
    </p:spTree>
    <p:extLst>
      <p:ext uri="{BB962C8B-B14F-4D97-AF65-F5344CB8AC3E}">
        <p14:creationId xmlns:p14="http://schemas.microsoft.com/office/powerpoint/2010/main" val="13628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F0A2AE-D1C6-4C02-B853-D60BE636B1A6}"/>
              </a:ext>
            </a:extLst>
          </p:cNvPr>
          <p:cNvSpPr>
            <a:spLocks noGrp="1"/>
          </p:cNvSpPr>
          <p:nvPr>
            <p:ph type="title"/>
          </p:nvPr>
        </p:nvSpPr>
        <p:spPr>
          <a:xfrm>
            <a:off x="359999" y="430718"/>
            <a:ext cx="11466875" cy="403200"/>
          </a:xfrm>
        </p:spPr>
        <p:txBody>
          <a:bodyPr vert="horz" lIns="0" tIns="0" rIns="0" bIns="0" rtlCol="0" anchor="t">
            <a:normAutofit/>
          </a:bodyPr>
          <a:lstStyle/>
          <a:p>
            <a:r>
              <a:rPr lang="lv-LV" dirty="0"/>
              <a:t>Pasākumi sabiedrības integrācijas veicināšanai Rīgā TOP 3</a:t>
            </a:r>
          </a:p>
        </p:txBody>
      </p:sp>
      <p:sp>
        <p:nvSpPr>
          <p:cNvPr id="20" name="Footer Placeholder 6">
            <a:extLst>
              <a:ext uri="{FF2B5EF4-FFF2-40B4-BE49-F238E27FC236}">
                <a16:creationId xmlns:a16="http://schemas.microsoft.com/office/drawing/2014/main" id="{BFF0D50B-F91E-A2C5-4A8E-5E804D5F8326}"/>
              </a:ext>
            </a:extLst>
          </p:cNvPr>
          <p:cNvSpPr>
            <a:spLocks noGrp="1"/>
          </p:cNvSpPr>
          <p:nvPr>
            <p:ph type="ftr" sz="quarter" idx="3"/>
          </p:nvPr>
        </p:nvSpPr>
        <p:spPr>
          <a:xfrm>
            <a:off x="3272400" y="6390000"/>
            <a:ext cx="7055875" cy="198000"/>
          </a:xfrm>
        </p:spPr>
        <p:txBody>
          <a:bodyPr/>
          <a:lstStyle/>
          <a:p>
            <a:endParaRPr lang="en-GB"/>
          </a:p>
        </p:txBody>
      </p:sp>
      <p:sp>
        <p:nvSpPr>
          <p:cNvPr id="5" name="Text Box 1">
            <a:extLst>
              <a:ext uri="{FF2B5EF4-FFF2-40B4-BE49-F238E27FC236}">
                <a16:creationId xmlns:a16="http://schemas.microsoft.com/office/drawing/2014/main" id="{368C3619-37B8-CDF9-2CF6-7CC681690CBD}"/>
              </a:ext>
            </a:extLst>
          </p:cNvPr>
          <p:cNvSpPr txBox="1">
            <a:spLocks noChangeArrowheads="1"/>
          </p:cNvSpPr>
          <p:nvPr/>
        </p:nvSpPr>
        <p:spPr bwMode="auto">
          <a:xfrm>
            <a:off x="359999" y="570446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Bāze: visi respondenti, n=802</a:t>
            </a:r>
          </a:p>
        </p:txBody>
      </p:sp>
      <p:sp>
        <p:nvSpPr>
          <p:cNvPr id="6" name="Text Box 1">
            <a:extLst>
              <a:ext uri="{FF2B5EF4-FFF2-40B4-BE49-F238E27FC236}">
                <a16:creationId xmlns:a16="http://schemas.microsoft.com/office/drawing/2014/main" id="{6150A6AF-F9C4-279E-E1D6-750AF85E7E4E}"/>
              </a:ext>
            </a:extLst>
          </p:cNvPr>
          <p:cNvSpPr txBox="1">
            <a:spLocks noChangeArrowheads="1"/>
          </p:cNvSpPr>
          <p:nvPr/>
        </p:nvSpPr>
        <p:spPr bwMode="auto">
          <a:xfrm>
            <a:off x="359999" y="553174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2024. gada aptaujas dati</a:t>
            </a:r>
          </a:p>
        </p:txBody>
      </p:sp>
      <p:sp>
        <p:nvSpPr>
          <p:cNvPr id="8" name="TextBox 7">
            <a:extLst>
              <a:ext uri="{FF2B5EF4-FFF2-40B4-BE49-F238E27FC236}">
                <a16:creationId xmlns:a16="http://schemas.microsoft.com/office/drawing/2014/main" id="{3F404241-CCCE-0195-C053-55A93A812034}"/>
              </a:ext>
            </a:extLst>
          </p:cNvPr>
          <p:cNvSpPr txBox="1"/>
          <p:nvPr/>
        </p:nvSpPr>
        <p:spPr>
          <a:xfrm>
            <a:off x="359999" y="1266825"/>
            <a:ext cx="7136176" cy="184666"/>
          </a:xfrm>
          <a:prstGeom prst="rect">
            <a:avLst/>
          </a:prstGeom>
          <a:noFill/>
        </p:spPr>
        <p:txBody>
          <a:bodyPr wrap="square" lIns="0" tIns="0" rIns="0" bIns="0" rtlCol="0">
            <a:spAutoFit/>
          </a:bodyPr>
          <a:lstStyle/>
          <a:p>
            <a:r>
              <a:rPr lang="lv-LV" sz="1200" b="1"/>
              <a:t>"Kādi pasākumi būtu nepieciešami, lai veicinātu sabiedrības integrāciju Rīgā?"</a:t>
            </a:r>
          </a:p>
        </p:txBody>
      </p:sp>
      <p:pic>
        <p:nvPicPr>
          <p:cNvPr id="10" name="Picture 9">
            <a:extLst>
              <a:ext uri="{FF2B5EF4-FFF2-40B4-BE49-F238E27FC236}">
                <a16:creationId xmlns:a16="http://schemas.microsoft.com/office/drawing/2014/main" id="{CC4D0797-1B74-5EA0-759F-632FA7F8FA80}"/>
              </a:ext>
            </a:extLst>
          </p:cNvPr>
          <p:cNvPicPr>
            <a:picLocks noChangeAspect="1"/>
          </p:cNvPicPr>
          <p:nvPr/>
        </p:nvPicPr>
        <p:blipFill>
          <a:blip r:embed="rId2"/>
          <a:stretch>
            <a:fillRect/>
          </a:stretch>
        </p:blipFill>
        <p:spPr>
          <a:xfrm>
            <a:off x="1572290" y="2228076"/>
            <a:ext cx="7211431" cy="1219370"/>
          </a:xfrm>
          <a:prstGeom prst="rect">
            <a:avLst/>
          </a:prstGeom>
        </p:spPr>
      </p:pic>
      <p:pic>
        <p:nvPicPr>
          <p:cNvPr id="14" name="Picture 13">
            <a:extLst>
              <a:ext uri="{FF2B5EF4-FFF2-40B4-BE49-F238E27FC236}">
                <a16:creationId xmlns:a16="http://schemas.microsoft.com/office/drawing/2014/main" id="{E6A9D79F-C560-F5F5-9A7D-F7E9E2C1511D}"/>
              </a:ext>
            </a:extLst>
          </p:cNvPr>
          <p:cNvPicPr>
            <a:picLocks noChangeAspect="1"/>
          </p:cNvPicPr>
          <p:nvPr/>
        </p:nvPicPr>
        <p:blipFill>
          <a:blip r:embed="rId3"/>
          <a:stretch>
            <a:fillRect/>
          </a:stretch>
        </p:blipFill>
        <p:spPr>
          <a:xfrm>
            <a:off x="4020235" y="3500030"/>
            <a:ext cx="5572903" cy="724001"/>
          </a:xfrm>
          <a:prstGeom prst="rect">
            <a:avLst/>
          </a:prstGeom>
        </p:spPr>
      </p:pic>
      <p:sp>
        <p:nvSpPr>
          <p:cNvPr id="4" name="Slide Number Placeholder 3">
            <a:extLst>
              <a:ext uri="{FF2B5EF4-FFF2-40B4-BE49-F238E27FC236}">
                <a16:creationId xmlns:a16="http://schemas.microsoft.com/office/drawing/2014/main" id="{16253503-47F5-F7E3-6AB2-E9A11B890413}"/>
              </a:ext>
            </a:extLst>
          </p:cNvPr>
          <p:cNvSpPr>
            <a:spLocks noGrp="1"/>
          </p:cNvSpPr>
          <p:nvPr>
            <p:ph type="sldNum" sz="quarter" idx="4"/>
          </p:nvPr>
        </p:nvSpPr>
        <p:spPr/>
        <p:txBody>
          <a:bodyPr/>
          <a:lstStyle/>
          <a:p>
            <a:r>
              <a:rPr lang="en-GB" sz="1000">
                <a:solidFill>
                  <a:schemeClr val="tx1"/>
                </a:solidFill>
              </a:rPr>
              <a:t>© Kantar 2024 | </a:t>
            </a:r>
            <a:fld id="{4034BEE3-566C-4068-A777-C3A4762E861B}" type="slidenum">
              <a:rPr lang="en-GB" smtClean="0"/>
              <a:pPr/>
              <a:t>13</a:t>
            </a:fld>
            <a:endParaRPr lang="en-GB" dirty="0"/>
          </a:p>
        </p:txBody>
      </p:sp>
    </p:spTree>
    <p:extLst>
      <p:ext uri="{BB962C8B-B14F-4D97-AF65-F5344CB8AC3E}">
        <p14:creationId xmlns:p14="http://schemas.microsoft.com/office/powerpoint/2010/main" val="275033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F0A2AE-D1C6-4C02-B853-D60BE636B1A6}"/>
              </a:ext>
            </a:extLst>
          </p:cNvPr>
          <p:cNvSpPr>
            <a:spLocks noGrp="1"/>
          </p:cNvSpPr>
          <p:nvPr>
            <p:ph type="title"/>
          </p:nvPr>
        </p:nvSpPr>
        <p:spPr>
          <a:xfrm>
            <a:off x="359999" y="430718"/>
            <a:ext cx="11466875" cy="403200"/>
          </a:xfrm>
        </p:spPr>
        <p:txBody>
          <a:bodyPr vert="horz" lIns="0" tIns="0" rIns="0" bIns="0" rtlCol="0" anchor="t">
            <a:normAutofit/>
          </a:bodyPr>
          <a:lstStyle/>
          <a:p>
            <a:r>
              <a:rPr lang="lv-LV" dirty="0"/>
              <a:t>Rīgas pašvaldības organizēto </a:t>
            </a:r>
            <a:r>
              <a:rPr lang="lv-LV" u="sng" dirty="0"/>
              <a:t>pilsētas mēroga </a:t>
            </a:r>
            <a:r>
              <a:rPr lang="lv-LV" dirty="0"/>
              <a:t>bezmaksas pasākumi</a:t>
            </a:r>
          </a:p>
        </p:txBody>
      </p:sp>
      <p:sp>
        <p:nvSpPr>
          <p:cNvPr id="15" name="Footer Placeholder 5">
            <a:extLst>
              <a:ext uri="{FF2B5EF4-FFF2-40B4-BE49-F238E27FC236}">
                <a16:creationId xmlns:a16="http://schemas.microsoft.com/office/drawing/2014/main" id="{1B0A0B79-F925-A538-3598-11DEF83AB769}"/>
              </a:ext>
            </a:extLst>
          </p:cNvPr>
          <p:cNvSpPr>
            <a:spLocks noGrp="1"/>
          </p:cNvSpPr>
          <p:nvPr>
            <p:ph type="ftr" sz="quarter" idx="3"/>
          </p:nvPr>
        </p:nvSpPr>
        <p:spPr>
          <a:xfrm>
            <a:off x="3272400" y="6390000"/>
            <a:ext cx="7055875" cy="198000"/>
          </a:xfrm>
        </p:spPr>
        <p:txBody>
          <a:bodyPr/>
          <a:lstStyle/>
          <a:p>
            <a:endParaRPr lang="en-GB"/>
          </a:p>
        </p:txBody>
      </p:sp>
      <p:sp>
        <p:nvSpPr>
          <p:cNvPr id="11" name="Text Box 1">
            <a:extLst>
              <a:ext uri="{FF2B5EF4-FFF2-40B4-BE49-F238E27FC236}">
                <a16:creationId xmlns:a16="http://schemas.microsoft.com/office/drawing/2014/main" id="{8D037372-C534-0E43-0CCD-D5A3BFD6CCFB}"/>
              </a:ext>
            </a:extLst>
          </p:cNvPr>
          <p:cNvSpPr txBox="1">
            <a:spLocks noChangeArrowheads="1"/>
          </p:cNvSpPr>
          <p:nvPr/>
        </p:nvSpPr>
        <p:spPr bwMode="auto">
          <a:xfrm>
            <a:off x="359999" y="570446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Bāze: visi respondenti, n=802</a:t>
            </a:r>
          </a:p>
        </p:txBody>
      </p:sp>
      <p:sp>
        <p:nvSpPr>
          <p:cNvPr id="12" name="Text Box 1">
            <a:extLst>
              <a:ext uri="{FF2B5EF4-FFF2-40B4-BE49-F238E27FC236}">
                <a16:creationId xmlns:a16="http://schemas.microsoft.com/office/drawing/2014/main" id="{BFB91350-85F5-6BCB-E897-97A86E79C6D7}"/>
              </a:ext>
            </a:extLst>
          </p:cNvPr>
          <p:cNvSpPr txBox="1">
            <a:spLocks noChangeArrowheads="1"/>
          </p:cNvSpPr>
          <p:nvPr/>
        </p:nvSpPr>
        <p:spPr bwMode="auto">
          <a:xfrm>
            <a:off x="359999" y="553174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2024. gada aptaujas dati</a:t>
            </a:r>
          </a:p>
        </p:txBody>
      </p:sp>
      <p:pic>
        <p:nvPicPr>
          <p:cNvPr id="4" name="Picture 3">
            <a:extLst>
              <a:ext uri="{FF2B5EF4-FFF2-40B4-BE49-F238E27FC236}">
                <a16:creationId xmlns:a16="http://schemas.microsoft.com/office/drawing/2014/main" id="{CC2D4562-8C71-027F-8467-C155B08AD30D}"/>
              </a:ext>
            </a:extLst>
          </p:cNvPr>
          <p:cNvPicPr>
            <a:picLocks noChangeAspect="1"/>
          </p:cNvPicPr>
          <p:nvPr/>
        </p:nvPicPr>
        <p:blipFill>
          <a:blip r:embed="rId2"/>
          <a:stretch>
            <a:fillRect/>
          </a:stretch>
        </p:blipFill>
        <p:spPr>
          <a:xfrm>
            <a:off x="650857" y="1462286"/>
            <a:ext cx="6239420" cy="1902262"/>
          </a:xfrm>
          <a:prstGeom prst="rect">
            <a:avLst/>
          </a:prstGeom>
        </p:spPr>
      </p:pic>
      <p:sp>
        <p:nvSpPr>
          <p:cNvPr id="5" name="TextBox 4">
            <a:extLst>
              <a:ext uri="{FF2B5EF4-FFF2-40B4-BE49-F238E27FC236}">
                <a16:creationId xmlns:a16="http://schemas.microsoft.com/office/drawing/2014/main" id="{3498ABD4-3856-DB0E-5AAD-F653CC6898C0}"/>
              </a:ext>
            </a:extLst>
          </p:cNvPr>
          <p:cNvSpPr txBox="1"/>
          <p:nvPr/>
        </p:nvSpPr>
        <p:spPr>
          <a:xfrm>
            <a:off x="359999" y="1104900"/>
            <a:ext cx="8793526" cy="184666"/>
          </a:xfrm>
          <a:prstGeom prst="rect">
            <a:avLst/>
          </a:prstGeom>
          <a:noFill/>
        </p:spPr>
        <p:txBody>
          <a:bodyPr wrap="square" lIns="0" tIns="0" rIns="0" bIns="0" rtlCol="0">
            <a:spAutoFit/>
          </a:bodyPr>
          <a:lstStyle/>
          <a:p>
            <a:r>
              <a:rPr lang="lv-LV" sz="1200" b="1"/>
              <a:t>"Vai, Jūsuprāt, Rīgas pašvaldības organizēto pilsētas mēroga bezmaksas …. </a:t>
            </a:r>
            <a:r>
              <a:rPr lang="lv-LV" sz="1200" b="1" dirty="0"/>
              <a:t>pasākumu klāsts ir gana plašs:"</a:t>
            </a:r>
          </a:p>
        </p:txBody>
      </p:sp>
      <p:pic>
        <p:nvPicPr>
          <p:cNvPr id="8" name="Picture 7">
            <a:extLst>
              <a:ext uri="{FF2B5EF4-FFF2-40B4-BE49-F238E27FC236}">
                <a16:creationId xmlns:a16="http://schemas.microsoft.com/office/drawing/2014/main" id="{9800C248-6FC1-7DA3-CE91-5463FB867EAA}"/>
              </a:ext>
            </a:extLst>
          </p:cNvPr>
          <p:cNvPicPr>
            <a:picLocks noChangeAspect="1"/>
          </p:cNvPicPr>
          <p:nvPr/>
        </p:nvPicPr>
        <p:blipFill>
          <a:blip r:embed="rId3"/>
          <a:stretch>
            <a:fillRect/>
          </a:stretch>
        </p:blipFill>
        <p:spPr>
          <a:xfrm>
            <a:off x="4088908" y="3878287"/>
            <a:ext cx="6835942" cy="2067255"/>
          </a:xfrm>
          <a:prstGeom prst="rect">
            <a:avLst/>
          </a:prstGeom>
        </p:spPr>
      </p:pic>
      <p:sp>
        <p:nvSpPr>
          <p:cNvPr id="9" name="TextBox 8">
            <a:extLst>
              <a:ext uri="{FF2B5EF4-FFF2-40B4-BE49-F238E27FC236}">
                <a16:creationId xmlns:a16="http://schemas.microsoft.com/office/drawing/2014/main" id="{D9D72FEC-67FF-7FD9-DF22-1EE6EE7F9BA1}"/>
              </a:ext>
            </a:extLst>
          </p:cNvPr>
          <p:cNvSpPr txBox="1"/>
          <p:nvPr/>
        </p:nvSpPr>
        <p:spPr>
          <a:xfrm>
            <a:off x="3969974" y="3632518"/>
            <a:ext cx="8793526" cy="184666"/>
          </a:xfrm>
          <a:prstGeom prst="rect">
            <a:avLst/>
          </a:prstGeom>
          <a:noFill/>
        </p:spPr>
        <p:txBody>
          <a:bodyPr wrap="square" lIns="0" tIns="0" rIns="0" bIns="0" rtlCol="0">
            <a:spAutoFit/>
          </a:bodyPr>
          <a:lstStyle/>
          <a:p>
            <a:r>
              <a:rPr lang="lv-LV" sz="1200" b="1"/>
              <a:t>"Cik Jums personīgi ir svarīgi, ka Rīgā ir pieejami pašvaldības organizēti pilsētas mēroga bezmaksas:"</a:t>
            </a:r>
          </a:p>
        </p:txBody>
      </p:sp>
      <p:sp>
        <p:nvSpPr>
          <p:cNvPr id="10" name="TextBox 9">
            <a:extLst>
              <a:ext uri="{FF2B5EF4-FFF2-40B4-BE49-F238E27FC236}">
                <a16:creationId xmlns:a16="http://schemas.microsoft.com/office/drawing/2014/main" id="{574BFC30-8DBD-F7BE-1F9B-E5BF0F74225C}"/>
              </a:ext>
            </a:extLst>
          </p:cNvPr>
          <p:cNvSpPr txBox="1"/>
          <p:nvPr/>
        </p:nvSpPr>
        <p:spPr>
          <a:xfrm>
            <a:off x="3228646" y="4302831"/>
            <a:ext cx="792251" cy="276999"/>
          </a:xfrm>
          <a:prstGeom prst="rect">
            <a:avLst/>
          </a:prstGeom>
          <a:noFill/>
        </p:spPr>
        <p:txBody>
          <a:bodyPr wrap="square" lIns="0" tIns="0" rIns="0" bIns="0" rtlCol="0">
            <a:spAutoFit/>
          </a:bodyPr>
          <a:lstStyle/>
          <a:p>
            <a:pPr algn="ctr"/>
            <a:r>
              <a:rPr lang="lv-LV" b="1" dirty="0">
                <a:solidFill>
                  <a:schemeClr val="tx2">
                    <a:lumMod val="60000"/>
                    <a:lumOff val="40000"/>
                  </a:schemeClr>
                </a:solidFill>
              </a:rPr>
              <a:t>84%</a:t>
            </a:r>
            <a:endParaRPr lang="en-GB" b="1" dirty="0" err="1">
              <a:solidFill>
                <a:schemeClr val="tx2">
                  <a:lumMod val="60000"/>
                  <a:lumOff val="40000"/>
                </a:schemeClr>
              </a:solidFill>
            </a:endParaRPr>
          </a:p>
        </p:txBody>
      </p:sp>
      <p:sp>
        <p:nvSpPr>
          <p:cNvPr id="13" name="TextBox 12">
            <a:extLst>
              <a:ext uri="{FF2B5EF4-FFF2-40B4-BE49-F238E27FC236}">
                <a16:creationId xmlns:a16="http://schemas.microsoft.com/office/drawing/2014/main" id="{D5676C59-AC94-1A73-734C-8FDB99060765}"/>
              </a:ext>
            </a:extLst>
          </p:cNvPr>
          <p:cNvSpPr txBox="1"/>
          <p:nvPr/>
        </p:nvSpPr>
        <p:spPr>
          <a:xfrm>
            <a:off x="3228646" y="4678744"/>
            <a:ext cx="792251" cy="276999"/>
          </a:xfrm>
          <a:prstGeom prst="rect">
            <a:avLst/>
          </a:prstGeom>
          <a:noFill/>
        </p:spPr>
        <p:txBody>
          <a:bodyPr wrap="square" lIns="0" tIns="0" rIns="0" bIns="0" rtlCol="0">
            <a:spAutoFit/>
          </a:bodyPr>
          <a:lstStyle/>
          <a:p>
            <a:pPr algn="ctr"/>
            <a:r>
              <a:rPr lang="lv-LV" b="1" dirty="0">
                <a:solidFill>
                  <a:schemeClr val="tx2">
                    <a:lumMod val="60000"/>
                    <a:lumOff val="40000"/>
                  </a:schemeClr>
                </a:solidFill>
              </a:rPr>
              <a:t>84%</a:t>
            </a:r>
            <a:endParaRPr lang="en-GB" b="1" dirty="0" err="1">
              <a:solidFill>
                <a:schemeClr val="tx2">
                  <a:lumMod val="60000"/>
                  <a:lumOff val="40000"/>
                </a:schemeClr>
              </a:solidFill>
            </a:endParaRPr>
          </a:p>
        </p:txBody>
      </p:sp>
      <p:sp>
        <p:nvSpPr>
          <p:cNvPr id="14" name="TextBox 13">
            <a:extLst>
              <a:ext uri="{FF2B5EF4-FFF2-40B4-BE49-F238E27FC236}">
                <a16:creationId xmlns:a16="http://schemas.microsoft.com/office/drawing/2014/main" id="{54E0AD21-19EF-7F0C-EE43-C206C3B41E74}"/>
              </a:ext>
            </a:extLst>
          </p:cNvPr>
          <p:cNvSpPr txBox="1"/>
          <p:nvPr/>
        </p:nvSpPr>
        <p:spPr>
          <a:xfrm>
            <a:off x="3228646" y="5144617"/>
            <a:ext cx="792251" cy="276999"/>
          </a:xfrm>
          <a:prstGeom prst="rect">
            <a:avLst/>
          </a:prstGeom>
          <a:noFill/>
        </p:spPr>
        <p:txBody>
          <a:bodyPr wrap="square" lIns="0" tIns="0" rIns="0" bIns="0" rtlCol="0">
            <a:spAutoFit/>
          </a:bodyPr>
          <a:lstStyle/>
          <a:p>
            <a:pPr algn="ctr"/>
            <a:r>
              <a:rPr lang="lv-LV" b="1" dirty="0">
                <a:solidFill>
                  <a:schemeClr val="tx2">
                    <a:lumMod val="60000"/>
                    <a:lumOff val="40000"/>
                  </a:schemeClr>
                </a:solidFill>
              </a:rPr>
              <a:t>79%</a:t>
            </a:r>
            <a:endParaRPr lang="en-GB" b="1" dirty="0" err="1">
              <a:solidFill>
                <a:schemeClr val="tx2">
                  <a:lumMod val="60000"/>
                  <a:lumOff val="40000"/>
                </a:schemeClr>
              </a:solidFill>
            </a:endParaRPr>
          </a:p>
        </p:txBody>
      </p:sp>
      <p:sp>
        <p:nvSpPr>
          <p:cNvPr id="16" name="TextBox 15">
            <a:extLst>
              <a:ext uri="{FF2B5EF4-FFF2-40B4-BE49-F238E27FC236}">
                <a16:creationId xmlns:a16="http://schemas.microsoft.com/office/drawing/2014/main" id="{DFC43582-DC42-8ADC-097D-BC43FBE4DA5D}"/>
              </a:ext>
            </a:extLst>
          </p:cNvPr>
          <p:cNvSpPr txBox="1"/>
          <p:nvPr/>
        </p:nvSpPr>
        <p:spPr>
          <a:xfrm>
            <a:off x="3228646" y="5589075"/>
            <a:ext cx="792251" cy="276999"/>
          </a:xfrm>
          <a:prstGeom prst="rect">
            <a:avLst/>
          </a:prstGeom>
          <a:noFill/>
        </p:spPr>
        <p:txBody>
          <a:bodyPr wrap="square" lIns="0" tIns="0" rIns="0" bIns="0" rtlCol="0">
            <a:spAutoFit/>
          </a:bodyPr>
          <a:lstStyle/>
          <a:p>
            <a:pPr algn="ctr"/>
            <a:r>
              <a:rPr lang="lv-LV" b="1" dirty="0">
                <a:solidFill>
                  <a:schemeClr val="tx2">
                    <a:lumMod val="60000"/>
                    <a:lumOff val="40000"/>
                  </a:schemeClr>
                </a:solidFill>
              </a:rPr>
              <a:t>79%</a:t>
            </a:r>
            <a:endParaRPr lang="en-GB" b="1" dirty="0" err="1">
              <a:solidFill>
                <a:schemeClr val="tx2">
                  <a:lumMod val="60000"/>
                  <a:lumOff val="40000"/>
                </a:schemeClr>
              </a:solidFill>
            </a:endParaRPr>
          </a:p>
        </p:txBody>
      </p:sp>
      <p:sp>
        <p:nvSpPr>
          <p:cNvPr id="21" name="TextBox 20">
            <a:extLst>
              <a:ext uri="{FF2B5EF4-FFF2-40B4-BE49-F238E27FC236}">
                <a16:creationId xmlns:a16="http://schemas.microsoft.com/office/drawing/2014/main" id="{F47192EA-6AE1-45A1-8660-D3BC1788331B}"/>
              </a:ext>
            </a:extLst>
          </p:cNvPr>
          <p:cNvSpPr txBox="1"/>
          <p:nvPr/>
        </p:nvSpPr>
        <p:spPr>
          <a:xfrm>
            <a:off x="6426" y="1824203"/>
            <a:ext cx="792251" cy="276999"/>
          </a:xfrm>
          <a:prstGeom prst="rect">
            <a:avLst/>
          </a:prstGeom>
          <a:noFill/>
        </p:spPr>
        <p:txBody>
          <a:bodyPr wrap="square" lIns="0" tIns="0" rIns="0" bIns="0" rtlCol="0">
            <a:spAutoFit/>
          </a:bodyPr>
          <a:lstStyle/>
          <a:p>
            <a:pPr algn="ctr"/>
            <a:r>
              <a:rPr lang="lv-LV" b="1" dirty="0">
                <a:solidFill>
                  <a:schemeClr val="tx2">
                    <a:lumMod val="60000"/>
                    <a:lumOff val="40000"/>
                  </a:schemeClr>
                </a:solidFill>
              </a:rPr>
              <a:t>61%</a:t>
            </a:r>
            <a:endParaRPr lang="en-GB" b="1" dirty="0" err="1">
              <a:solidFill>
                <a:schemeClr val="tx2">
                  <a:lumMod val="60000"/>
                  <a:lumOff val="40000"/>
                </a:schemeClr>
              </a:solidFill>
            </a:endParaRPr>
          </a:p>
        </p:txBody>
      </p:sp>
      <p:sp>
        <p:nvSpPr>
          <p:cNvPr id="22" name="TextBox 21">
            <a:extLst>
              <a:ext uri="{FF2B5EF4-FFF2-40B4-BE49-F238E27FC236}">
                <a16:creationId xmlns:a16="http://schemas.microsoft.com/office/drawing/2014/main" id="{3E729CDB-54E8-AD41-8945-63C9E643304F}"/>
              </a:ext>
            </a:extLst>
          </p:cNvPr>
          <p:cNvSpPr txBox="1"/>
          <p:nvPr/>
        </p:nvSpPr>
        <p:spPr>
          <a:xfrm>
            <a:off x="6426" y="2223403"/>
            <a:ext cx="792251" cy="276999"/>
          </a:xfrm>
          <a:prstGeom prst="rect">
            <a:avLst/>
          </a:prstGeom>
          <a:noFill/>
        </p:spPr>
        <p:txBody>
          <a:bodyPr wrap="square" lIns="0" tIns="0" rIns="0" bIns="0" rtlCol="0">
            <a:spAutoFit/>
          </a:bodyPr>
          <a:lstStyle/>
          <a:p>
            <a:pPr algn="ctr"/>
            <a:r>
              <a:rPr lang="lv-LV" b="1" dirty="0">
                <a:solidFill>
                  <a:schemeClr val="tx2">
                    <a:lumMod val="60000"/>
                    <a:lumOff val="40000"/>
                  </a:schemeClr>
                </a:solidFill>
              </a:rPr>
              <a:t>61%</a:t>
            </a:r>
            <a:endParaRPr lang="en-GB" b="1" dirty="0" err="1">
              <a:solidFill>
                <a:schemeClr val="tx2">
                  <a:lumMod val="60000"/>
                  <a:lumOff val="40000"/>
                </a:schemeClr>
              </a:solidFill>
            </a:endParaRPr>
          </a:p>
        </p:txBody>
      </p:sp>
      <p:sp>
        <p:nvSpPr>
          <p:cNvPr id="23" name="TextBox 22">
            <a:extLst>
              <a:ext uri="{FF2B5EF4-FFF2-40B4-BE49-F238E27FC236}">
                <a16:creationId xmlns:a16="http://schemas.microsoft.com/office/drawing/2014/main" id="{2A295442-B927-85D5-16B5-80586DE3D5DE}"/>
              </a:ext>
            </a:extLst>
          </p:cNvPr>
          <p:cNvSpPr txBox="1"/>
          <p:nvPr/>
        </p:nvSpPr>
        <p:spPr>
          <a:xfrm>
            <a:off x="6426" y="2634812"/>
            <a:ext cx="792251" cy="276999"/>
          </a:xfrm>
          <a:prstGeom prst="rect">
            <a:avLst/>
          </a:prstGeom>
          <a:noFill/>
        </p:spPr>
        <p:txBody>
          <a:bodyPr wrap="square" lIns="0" tIns="0" rIns="0" bIns="0" rtlCol="0">
            <a:spAutoFit/>
          </a:bodyPr>
          <a:lstStyle/>
          <a:p>
            <a:pPr algn="ctr"/>
            <a:r>
              <a:rPr lang="lv-LV" b="1" dirty="0">
                <a:solidFill>
                  <a:schemeClr val="tx2">
                    <a:lumMod val="60000"/>
                    <a:lumOff val="40000"/>
                  </a:schemeClr>
                </a:solidFill>
              </a:rPr>
              <a:t>61%</a:t>
            </a:r>
            <a:endParaRPr lang="en-GB" b="1" dirty="0" err="1">
              <a:solidFill>
                <a:schemeClr val="tx2">
                  <a:lumMod val="60000"/>
                  <a:lumOff val="40000"/>
                </a:schemeClr>
              </a:solidFill>
            </a:endParaRPr>
          </a:p>
        </p:txBody>
      </p:sp>
      <p:sp>
        <p:nvSpPr>
          <p:cNvPr id="24" name="TextBox 23">
            <a:extLst>
              <a:ext uri="{FF2B5EF4-FFF2-40B4-BE49-F238E27FC236}">
                <a16:creationId xmlns:a16="http://schemas.microsoft.com/office/drawing/2014/main" id="{E988CD40-7076-B3EC-E204-C1545A9406EB}"/>
              </a:ext>
            </a:extLst>
          </p:cNvPr>
          <p:cNvSpPr txBox="1"/>
          <p:nvPr/>
        </p:nvSpPr>
        <p:spPr>
          <a:xfrm>
            <a:off x="6426" y="3035410"/>
            <a:ext cx="792251" cy="276999"/>
          </a:xfrm>
          <a:prstGeom prst="rect">
            <a:avLst/>
          </a:prstGeom>
          <a:noFill/>
        </p:spPr>
        <p:txBody>
          <a:bodyPr wrap="square" lIns="0" tIns="0" rIns="0" bIns="0" rtlCol="0">
            <a:spAutoFit/>
          </a:bodyPr>
          <a:lstStyle/>
          <a:p>
            <a:pPr algn="ctr"/>
            <a:r>
              <a:rPr lang="lv-LV" b="1" dirty="0">
                <a:solidFill>
                  <a:schemeClr val="tx2">
                    <a:lumMod val="60000"/>
                    <a:lumOff val="40000"/>
                  </a:schemeClr>
                </a:solidFill>
              </a:rPr>
              <a:t>51%</a:t>
            </a:r>
            <a:endParaRPr lang="en-GB" b="1" dirty="0" err="1">
              <a:solidFill>
                <a:schemeClr val="tx2">
                  <a:lumMod val="60000"/>
                  <a:lumOff val="40000"/>
                </a:schemeClr>
              </a:solidFill>
            </a:endParaRPr>
          </a:p>
        </p:txBody>
      </p:sp>
      <p:sp>
        <p:nvSpPr>
          <p:cNvPr id="25" name="TextBox 24">
            <a:extLst>
              <a:ext uri="{FF2B5EF4-FFF2-40B4-BE49-F238E27FC236}">
                <a16:creationId xmlns:a16="http://schemas.microsoft.com/office/drawing/2014/main" id="{F62C71AF-6261-DF33-EA90-BA0A0D0EB179}"/>
              </a:ext>
            </a:extLst>
          </p:cNvPr>
          <p:cNvSpPr txBox="1"/>
          <p:nvPr/>
        </p:nvSpPr>
        <p:spPr>
          <a:xfrm>
            <a:off x="7248450" y="1821256"/>
            <a:ext cx="590270" cy="276999"/>
          </a:xfrm>
          <a:prstGeom prst="rect">
            <a:avLst/>
          </a:prstGeom>
          <a:noFill/>
        </p:spPr>
        <p:txBody>
          <a:bodyPr wrap="square" lIns="0" tIns="0" rIns="0" bIns="0" rtlCol="0">
            <a:spAutoFit/>
          </a:bodyPr>
          <a:lstStyle/>
          <a:p>
            <a:pPr algn="ctr"/>
            <a:r>
              <a:rPr lang="lv-LV" b="1" dirty="0">
                <a:solidFill>
                  <a:schemeClr val="accent5">
                    <a:lumMod val="75000"/>
                  </a:schemeClr>
                </a:solidFill>
              </a:rPr>
              <a:t>28%</a:t>
            </a:r>
            <a:endParaRPr lang="en-GB" b="1" dirty="0" err="1">
              <a:solidFill>
                <a:schemeClr val="accent5">
                  <a:lumMod val="75000"/>
                </a:schemeClr>
              </a:solidFill>
            </a:endParaRPr>
          </a:p>
        </p:txBody>
      </p:sp>
      <p:sp>
        <p:nvSpPr>
          <p:cNvPr id="27" name="TextBox 26">
            <a:extLst>
              <a:ext uri="{FF2B5EF4-FFF2-40B4-BE49-F238E27FC236}">
                <a16:creationId xmlns:a16="http://schemas.microsoft.com/office/drawing/2014/main" id="{F63554B5-92AE-DC8C-13A6-AE9ADAC19E9F}"/>
              </a:ext>
            </a:extLst>
          </p:cNvPr>
          <p:cNvSpPr txBox="1"/>
          <p:nvPr/>
        </p:nvSpPr>
        <p:spPr>
          <a:xfrm>
            <a:off x="7248451" y="2255256"/>
            <a:ext cx="590269" cy="276999"/>
          </a:xfrm>
          <a:prstGeom prst="rect">
            <a:avLst/>
          </a:prstGeom>
          <a:noFill/>
        </p:spPr>
        <p:txBody>
          <a:bodyPr wrap="square" lIns="0" tIns="0" rIns="0" bIns="0" rtlCol="0">
            <a:spAutoFit/>
          </a:bodyPr>
          <a:lstStyle>
            <a:defPPr>
              <a:defRPr lang="en-US"/>
            </a:defPPr>
            <a:lvl1pPr algn="ctr">
              <a:defRPr b="1">
                <a:solidFill>
                  <a:schemeClr val="accent5">
                    <a:lumMod val="75000"/>
                  </a:schemeClr>
                </a:solidFill>
              </a:defRPr>
            </a:lvl1pPr>
          </a:lstStyle>
          <a:p>
            <a:r>
              <a:rPr lang="lv-LV" dirty="0"/>
              <a:t>29%</a:t>
            </a:r>
            <a:endParaRPr lang="en-GB" dirty="0" err="1"/>
          </a:p>
        </p:txBody>
      </p:sp>
      <p:sp>
        <p:nvSpPr>
          <p:cNvPr id="28" name="TextBox 27">
            <a:extLst>
              <a:ext uri="{FF2B5EF4-FFF2-40B4-BE49-F238E27FC236}">
                <a16:creationId xmlns:a16="http://schemas.microsoft.com/office/drawing/2014/main" id="{461614B7-F016-4AEF-3B2B-4EB8F375CB7D}"/>
              </a:ext>
            </a:extLst>
          </p:cNvPr>
          <p:cNvSpPr txBox="1"/>
          <p:nvPr/>
        </p:nvSpPr>
        <p:spPr>
          <a:xfrm>
            <a:off x="7248450" y="2643057"/>
            <a:ext cx="590269" cy="276999"/>
          </a:xfrm>
          <a:prstGeom prst="rect">
            <a:avLst/>
          </a:prstGeom>
          <a:noFill/>
        </p:spPr>
        <p:txBody>
          <a:bodyPr wrap="square" lIns="0" tIns="0" rIns="0" bIns="0" rtlCol="0">
            <a:spAutoFit/>
          </a:bodyPr>
          <a:lstStyle>
            <a:defPPr>
              <a:defRPr lang="en-US"/>
            </a:defPPr>
            <a:lvl1pPr algn="ctr">
              <a:defRPr b="1">
                <a:solidFill>
                  <a:schemeClr val="accent5">
                    <a:lumMod val="75000"/>
                  </a:schemeClr>
                </a:solidFill>
              </a:defRPr>
            </a:lvl1pPr>
          </a:lstStyle>
          <a:p>
            <a:r>
              <a:rPr lang="lv-LV" dirty="0"/>
              <a:t>26%</a:t>
            </a:r>
            <a:endParaRPr lang="en-GB" dirty="0" err="1"/>
          </a:p>
        </p:txBody>
      </p:sp>
      <p:sp>
        <p:nvSpPr>
          <p:cNvPr id="29" name="TextBox 28">
            <a:extLst>
              <a:ext uri="{FF2B5EF4-FFF2-40B4-BE49-F238E27FC236}">
                <a16:creationId xmlns:a16="http://schemas.microsoft.com/office/drawing/2014/main" id="{C50B9095-F928-D459-274E-1C02EB199609}"/>
              </a:ext>
            </a:extLst>
          </p:cNvPr>
          <p:cNvSpPr txBox="1"/>
          <p:nvPr/>
        </p:nvSpPr>
        <p:spPr>
          <a:xfrm>
            <a:off x="7248449" y="3036777"/>
            <a:ext cx="590269" cy="276999"/>
          </a:xfrm>
          <a:prstGeom prst="rect">
            <a:avLst/>
          </a:prstGeom>
          <a:noFill/>
        </p:spPr>
        <p:txBody>
          <a:bodyPr wrap="square" lIns="0" tIns="0" rIns="0" bIns="0" rtlCol="0">
            <a:spAutoFit/>
          </a:bodyPr>
          <a:lstStyle>
            <a:defPPr>
              <a:defRPr lang="en-US"/>
            </a:defPPr>
            <a:lvl1pPr algn="ctr">
              <a:defRPr b="1">
                <a:solidFill>
                  <a:schemeClr val="accent5">
                    <a:lumMod val="75000"/>
                  </a:schemeClr>
                </a:solidFill>
              </a:defRPr>
            </a:lvl1pPr>
          </a:lstStyle>
          <a:p>
            <a:r>
              <a:rPr lang="lv-LV" dirty="0"/>
              <a:t>34%</a:t>
            </a:r>
            <a:endParaRPr lang="en-GB" dirty="0" err="1"/>
          </a:p>
        </p:txBody>
      </p:sp>
      <p:sp>
        <p:nvSpPr>
          <p:cNvPr id="30" name="TextBox 29">
            <a:extLst>
              <a:ext uri="{FF2B5EF4-FFF2-40B4-BE49-F238E27FC236}">
                <a16:creationId xmlns:a16="http://schemas.microsoft.com/office/drawing/2014/main" id="{6AFA936B-E008-1E0E-6E43-D87D216F379A}"/>
              </a:ext>
            </a:extLst>
          </p:cNvPr>
          <p:cNvSpPr txBox="1"/>
          <p:nvPr/>
        </p:nvSpPr>
        <p:spPr>
          <a:xfrm>
            <a:off x="11151650" y="4250492"/>
            <a:ext cx="1219200" cy="276999"/>
          </a:xfrm>
          <a:prstGeom prst="rect">
            <a:avLst/>
          </a:prstGeom>
          <a:noFill/>
        </p:spPr>
        <p:txBody>
          <a:bodyPr wrap="square" lIns="0" tIns="0" rIns="0" bIns="0" rtlCol="0">
            <a:spAutoFit/>
          </a:bodyPr>
          <a:lstStyle/>
          <a:p>
            <a:r>
              <a:rPr lang="lv-LV" b="1" dirty="0">
                <a:solidFill>
                  <a:schemeClr val="accent5">
                    <a:lumMod val="75000"/>
                  </a:schemeClr>
                </a:solidFill>
              </a:rPr>
              <a:t>16%</a:t>
            </a:r>
            <a:endParaRPr lang="en-GB" b="1" dirty="0" err="1">
              <a:solidFill>
                <a:schemeClr val="accent5">
                  <a:lumMod val="75000"/>
                </a:schemeClr>
              </a:solidFill>
            </a:endParaRPr>
          </a:p>
        </p:txBody>
      </p:sp>
      <p:sp>
        <p:nvSpPr>
          <p:cNvPr id="31" name="TextBox 30">
            <a:extLst>
              <a:ext uri="{FF2B5EF4-FFF2-40B4-BE49-F238E27FC236}">
                <a16:creationId xmlns:a16="http://schemas.microsoft.com/office/drawing/2014/main" id="{813FBCB4-31D3-190A-3BFD-8872FB3E9C5E}"/>
              </a:ext>
            </a:extLst>
          </p:cNvPr>
          <p:cNvSpPr txBox="1"/>
          <p:nvPr/>
        </p:nvSpPr>
        <p:spPr>
          <a:xfrm>
            <a:off x="11151650" y="4718189"/>
            <a:ext cx="1219200" cy="276999"/>
          </a:xfrm>
          <a:prstGeom prst="rect">
            <a:avLst/>
          </a:prstGeom>
          <a:noFill/>
        </p:spPr>
        <p:txBody>
          <a:bodyPr wrap="square" lIns="0" tIns="0" rIns="0" bIns="0" rtlCol="0">
            <a:spAutoFit/>
          </a:bodyPr>
          <a:lstStyle/>
          <a:p>
            <a:r>
              <a:rPr lang="lv-LV" b="1" dirty="0">
                <a:solidFill>
                  <a:schemeClr val="accent5">
                    <a:lumMod val="75000"/>
                  </a:schemeClr>
                </a:solidFill>
              </a:rPr>
              <a:t>16%</a:t>
            </a:r>
            <a:endParaRPr lang="en-GB" b="1" dirty="0" err="1">
              <a:solidFill>
                <a:schemeClr val="accent5">
                  <a:lumMod val="75000"/>
                </a:schemeClr>
              </a:solidFill>
            </a:endParaRPr>
          </a:p>
        </p:txBody>
      </p:sp>
      <p:sp>
        <p:nvSpPr>
          <p:cNvPr id="32" name="TextBox 31">
            <a:extLst>
              <a:ext uri="{FF2B5EF4-FFF2-40B4-BE49-F238E27FC236}">
                <a16:creationId xmlns:a16="http://schemas.microsoft.com/office/drawing/2014/main" id="{5FED0563-DBF6-0BDC-A053-E7695BE367A6}"/>
              </a:ext>
            </a:extLst>
          </p:cNvPr>
          <p:cNvSpPr txBox="1"/>
          <p:nvPr/>
        </p:nvSpPr>
        <p:spPr>
          <a:xfrm>
            <a:off x="11151650" y="5162647"/>
            <a:ext cx="1219200" cy="276999"/>
          </a:xfrm>
          <a:prstGeom prst="rect">
            <a:avLst/>
          </a:prstGeom>
          <a:noFill/>
        </p:spPr>
        <p:txBody>
          <a:bodyPr wrap="square" lIns="0" tIns="0" rIns="0" bIns="0" rtlCol="0">
            <a:spAutoFit/>
          </a:bodyPr>
          <a:lstStyle/>
          <a:p>
            <a:r>
              <a:rPr lang="lv-LV" b="1" dirty="0">
                <a:solidFill>
                  <a:schemeClr val="accent5">
                    <a:lumMod val="75000"/>
                  </a:schemeClr>
                </a:solidFill>
              </a:rPr>
              <a:t>20%</a:t>
            </a:r>
            <a:endParaRPr lang="en-GB" b="1" dirty="0" err="1">
              <a:solidFill>
                <a:schemeClr val="accent5">
                  <a:lumMod val="75000"/>
                </a:schemeClr>
              </a:solidFill>
            </a:endParaRPr>
          </a:p>
        </p:txBody>
      </p:sp>
      <p:sp>
        <p:nvSpPr>
          <p:cNvPr id="33" name="TextBox 32">
            <a:extLst>
              <a:ext uri="{FF2B5EF4-FFF2-40B4-BE49-F238E27FC236}">
                <a16:creationId xmlns:a16="http://schemas.microsoft.com/office/drawing/2014/main" id="{A6C31E3E-5FC6-65FA-5FF8-C8269DDCE632}"/>
              </a:ext>
            </a:extLst>
          </p:cNvPr>
          <p:cNvSpPr txBox="1"/>
          <p:nvPr/>
        </p:nvSpPr>
        <p:spPr>
          <a:xfrm>
            <a:off x="11151650" y="5619475"/>
            <a:ext cx="1219200" cy="276999"/>
          </a:xfrm>
          <a:prstGeom prst="rect">
            <a:avLst/>
          </a:prstGeom>
          <a:noFill/>
        </p:spPr>
        <p:txBody>
          <a:bodyPr wrap="square" lIns="0" tIns="0" rIns="0" bIns="0" rtlCol="0">
            <a:spAutoFit/>
          </a:bodyPr>
          <a:lstStyle/>
          <a:p>
            <a:r>
              <a:rPr lang="lv-LV" b="1" dirty="0">
                <a:solidFill>
                  <a:schemeClr val="accent5">
                    <a:lumMod val="75000"/>
                  </a:schemeClr>
                </a:solidFill>
              </a:rPr>
              <a:t>19%</a:t>
            </a:r>
            <a:endParaRPr lang="en-GB" b="1" dirty="0" err="1">
              <a:solidFill>
                <a:schemeClr val="accent5">
                  <a:lumMod val="75000"/>
                </a:schemeClr>
              </a:solidFill>
            </a:endParaRPr>
          </a:p>
        </p:txBody>
      </p:sp>
      <p:sp>
        <p:nvSpPr>
          <p:cNvPr id="6" name="Slide Number Placeholder 5">
            <a:extLst>
              <a:ext uri="{FF2B5EF4-FFF2-40B4-BE49-F238E27FC236}">
                <a16:creationId xmlns:a16="http://schemas.microsoft.com/office/drawing/2014/main" id="{6B83BA65-AFC5-61B2-C2B3-346B2F860210}"/>
              </a:ext>
            </a:extLst>
          </p:cNvPr>
          <p:cNvSpPr>
            <a:spLocks noGrp="1"/>
          </p:cNvSpPr>
          <p:nvPr>
            <p:ph type="sldNum" sz="quarter" idx="4"/>
          </p:nvPr>
        </p:nvSpPr>
        <p:spPr/>
        <p:txBody>
          <a:bodyPr/>
          <a:lstStyle/>
          <a:p>
            <a:r>
              <a:rPr lang="en-GB" sz="1000">
                <a:solidFill>
                  <a:schemeClr val="tx1"/>
                </a:solidFill>
              </a:rPr>
              <a:t>© Kantar 2024 | </a:t>
            </a:r>
            <a:fld id="{4034BEE3-566C-4068-A777-C3A4762E861B}" type="slidenum">
              <a:rPr lang="en-GB" smtClean="0"/>
              <a:pPr/>
              <a:t>14</a:t>
            </a:fld>
            <a:endParaRPr lang="en-GB" dirty="0"/>
          </a:p>
        </p:txBody>
      </p:sp>
    </p:spTree>
    <p:extLst>
      <p:ext uri="{BB962C8B-B14F-4D97-AF65-F5344CB8AC3E}">
        <p14:creationId xmlns:p14="http://schemas.microsoft.com/office/powerpoint/2010/main" val="179754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F0A2AE-D1C6-4C02-B853-D60BE636B1A6}"/>
              </a:ext>
            </a:extLst>
          </p:cNvPr>
          <p:cNvSpPr>
            <a:spLocks noGrp="1"/>
          </p:cNvSpPr>
          <p:nvPr>
            <p:ph type="title"/>
          </p:nvPr>
        </p:nvSpPr>
        <p:spPr>
          <a:xfrm>
            <a:off x="359999" y="430718"/>
            <a:ext cx="11466875" cy="403200"/>
          </a:xfrm>
        </p:spPr>
        <p:txBody>
          <a:bodyPr vert="horz" lIns="0" tIns="0" rIns="0" bIns="0" rtlCol="0" anchor="t">
            <a:normAutofit/>
          </a:bodyPr>
          <a:lstStyle/>
          <a:p>
            <a:r>
              <a:rPr lang="lv-LV" dirty="0"/>
              <a:t>Rīgā organizēto </a:t>
            </a:r>
            <a:r>
              <a:rPr lang="lv-LV" u="sng" dirty="0"/>
              <a:t>apkaimju mēroga </a:t>
            </a:r>
            <a:r>
              <a:rPr lang="lv-LV" dirty="0"/>
              <a:t>bezmaksas pasākumi</a:t>
            </a:r>
          </a:p>
        </p:txBody>
      </p:sp>
      <p:sp>
        <p:nvSpPr>
          <p:cNvPr id="15" name="Footer Placeholder 5">
            <a:extLst>
              <a:ext uri="{FF2B5EF4-FFF2-40B4-BE49-F238E27FC236}">
                <a16:creationId xmlns:a16="http://schemas.microsoft.com/office/drawing/2014/main" id="{1B0A0B79-F925-A538-3598-11DEF83AB769}"/>
              </a:ext>
            </a:extLst>
          </p:cNvPr>
          <p:cNvSpPr>
            <a:spLocks noGrp="1"/>
          </p:cNvSpPr>
          <p:nvPr>
            <p:ph type="ftr" sz="quarter" idx="3"/>
          </p:nvPr>
        </p:nvSpPr>
        <p:spPr>
          <a:xfrm>
            <a:off x="3272400" y="6390000"/>
            <a:ext cx="7055875" cy="198000"/>
          </a:xfrm>
        </p:spPr>
        <p:txBody>
          <a:bodyPr/>
          <a:lstStyle/>
          <a:p>
            <a:endParaRPr lang="en-GB"/>
          </a:p>
        </p:txBody>
      </p:sp>
      <p:sp>
        <p:nvSpPr>
          <p:cNvPr id="11" name="Text Box 1">
            <a:extLst>
              <a:ext uri="{FF2B5EF4-FFF2-40B4-BE49-F238E27FC236}">
                <a16:creationId xmlns:a16="http://schemas.microsoft.com/office/drawing/2014/main" id="{8D037372-C534-0E43-0CCD-D5A3BFD6CCFB}"/>
              </a:ext>
            </a:extLst>
          </p:cNvPr>
          <p:cNvSpPr txBox="1">
            <a:spLocks noChangeArrowheads="1"/>
          </p:cNvSpPr>
          <p:nvPr/>
        </p:nvSpPr>
        <p:spPr bwMode="auto">
          <a:xfrm>
            <a:off x="359999" y="570446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Bāze: visi respondenti, n=802</a:t>
            </a:r>
          </a:p>
        </p:txBody>
      </p:sp>
      <p:sp>
        <p:nvSpPr>
          <p:cNvPr id="12" name="Text Box 1">
            <a:extLst>
              <a:ext uri="{FF2B5EF4-FFF2-40B4-BE49-F238E27FC236}">
                <a16:creationId xmlns:a16="http://schemas.microsoft.com/office/drawing/2014/main" id="{BFB91350-85F5-6BCB-E897-97A86E79C6D7}"/>
              </a:ext>
            </a:extLst>
          </p:cNvPr>
          <p:cNvSpPr txBox="1">
            <a:spLocks noChangeArrowheads="1"/>
          </p:cNvSpPr>
          <p:nvPr/>
        </p:nvSpPr>
        <p:spPr bwMode="auto">
          <a:xfrm>
            <a:off x="359999" y="553174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2024. gada aptaujas dati</a:t>
            </a:r>
          </a:p>
        </p:txBody>
      </p:sp>
      <p:sp>
        <p:nvSpPr>
          <p:cNvPr id="5" name="TextBox 4">
            <a:extLst>
              <a:ext uri="{FF2B5EF4-FFF2-40B4-BE49-F238E27FC236}">
                <a16:creationId xmlns:a16="http://schemas.microsoft.com/office/drawing/2014/main" id="{3498ABD4-3856-DB0E-5AAD-F653CC6898C0}"/>
              </a:ext>
            </a:extLst>
          </p:cNvPr>
          <p:cNvSpPr txBox="1"/>
          <p:nvPr/>
        </p:nvSpPr>
        <p:spPr>
          <a:xfrm>
            <a:off x="359999" y="1104900"/>
            <a:ext cx="8793526" cy="184666"/>
          </a:xfrm>
          <a:prstGeom prst="rect">
            <a:avLst/>
          </a:prstGeom>
          <a:noFill/>
        </p:spPr>
        <p:txBody>
          <a:bodyPr wrap="square" lIns="0" tIns="0" rIns="0" bIns="0" rtlCol="0">
            <a:spAutoFit/>
          </a:bodyPr>
          <a:lstStyle/>
          <a:p>
            <a:r>
              <a:rPr lang="lv-LV" sz="1200" b="1"/>
              <a:t>"Vai, Jūsuprāt, Rīgā organizēto apkaimju mēroga bezmaksas …. </a:t>
            </a:r>
            <a:r>
              <a:rPr lang="lv-LV" sz="1200" b="1" dirty="0"/>
              <a:t>pasākumu klāsts ir gana plašs:"</a:t>
            </a:r>
          </a:p>
        </p:txBody>
      </p:sp>
      <p:sp>
        <p:nvSpPr>
          <p:cNvPr id="9" name="TextBox 8">
            <a:extLst>
              <a:ext uri="{FF2B5EF4-FFF2-40B4-BE49-F238E27FC236}">
                <a16:creationId xmlns:a16="http://schemas.microsoft.com/office/drawing/2014/main" id="{D9D72FEC-67FF-7FD9-DF22-1EE6EE7F9BA1}"/>
              </a:ext>
            </a:extLst>
          </p:cNvPr>
          <p:cNvSpPr txBox="1"/>
          <p:nvPr/>
        </p:nvSpPr>
        <p:spPr>
          <a:xfrm>
            <a:off x="5236799" y="3632518"/>
            <a:ext cx="8793526" cy="184666"/>
          </a:xfrm>
          <a:prstGeom prst="rect">
            <a:avLst/>
          </a:prstGeom>
          <a:noFill/>
        </p:spPr>
        <p:txBody>
          <a:bodyPr wrap="square" lIns="0" tIns="0" rIns="0" bIns="0" rtlCol="0">
            <a:spAutoFit/>
          </a:bodyPr>
          <a:lstStyle/>
          <a:p>
            <a:r>
              <a:rPr lang="lv-LV" sz="1200" b="1"/>
              <a:t>"Cik Jums personīgi ir svarīgi, ka Rīgā tiek organizēti apkaimes mēroga bezmaksas:"</a:t>
            </a:r>
          </a:p>
        </p:txBody>
      </p:sp>
      <p:pic>
        <p:nvPicPr>
          <p:cNvPr id="6" name="Picture 5">
            <a:extLst>
              <a:ext uri="{FF2B5EF4-FFF2-40B4-BE49-F238E27FC236}">
                <a16:creationId xmlns:a16="http://schemas.microsoft.com/office/drawing/2014/main" id="{22DFAA21-0250-28CC-060B-A4CB7B49E1B9}"/>
              </a:ext>
            </a:extLst>
          </p:cNvPr>
          <p:cNvPicPr>
            <a:picLocks noChangeAspect="1"/>
          </p:cNvPicPr>
          <p:nvPr/>
        </p:nvPicPr>
        <p:blipFill>
          <a:blip r:embed="rId2"/>
          <a:stretch>
            <a:fillRect/>
          </a:stretch>
        </p:blipFill>
        <p:spPr>
          <a:xfrm>
            <a:off x="5114372" y="3854446"/>
            <a:ext cx="6315628" cy="2079906"/>
          </a:xfrm>
          <a:prstGeom prst="rect">
            <a:avLst/>
          </a:prstGeom>
        </p:spPr>
      </p:pic>
      <p:pic>
        <p:nvPicPr>
          <p:cNvPr id="13" name="Picture 12">
            <a:extLst>
              <a:ext uri="{FF2B5EF4-FFF2-40B4-BE49-F238E27FC236}">
                <a16:creationId xmlns:a16="http://schemas.microsoft.com/office/drawing/2014/main" id="{38B99D24-E650-AD2C-BA2B-F398EB94D19E}"/>
              </a:ext>
            </a:extLst>
          </p:cNvPr>
          <p:cNvPicPr>
            <a:picLocks noChangeAspect="1"/>
          </p:cNvPicPr>
          <p:nvPr/>
        </p:nvPicPr>
        <p:blipFill>
          <a:blip r:embed="rId3"/>
          <a:stretch>
            <a:fillRect/>
          </a:stretch>
        </p:blipFill>
        <p:spPr>
          <a:xfrm>
            <a:off x="909587" y="1395578"/>
            <a:ext cx="6529943" cy="2150580"/>
          </a:xfrm>
          <a:prstGeom prst="rect">
            <a:avLst/>
          </a:prstGeom>
        </p:spPr>
      </p:pic>
      <p:sp>
        <p:nvSpPr>
          <p:cNvPr id="8" name="TextBox 7">
            <a:extLst>
              <a:ext uri="{FF2B5EF4-FFF2-40B4-BE49-F238E27FC236}">
                <a16:creationId xmlns:a16="http://schemas.microsoft.com/office/drawing/2014/main" id="{01112B16-35E4-8367-0B45-1ECFE1772298}"/>
              </a:ext>
            </a:extLst>
          </p:cNvPr>
          <p:cNvSpPr txBox="1"/>
          <p:nvPr/>
        </p:nvSpPr>
        <p:spPr>
          <a:xfrm>
            <a:off x="191224" y="1721545"/>
            <a:ext cx="792251" cy="276999"/>
          </a:xfrm>
          <a:prstGeom prst="rect">
            <a:avLst/>
          </a:prstGeom>
          <a:noFill/>
        </p:spPr>
        <p:txBody>
          <a:bodyPr wrap="square" lIns="0" tIns="0" rIns="0" bIns="0" rtlCol="0">
            <a:spAutoFit/>
          </a:bodyPr>
          <a:lstStyle/>
          <a:p>
            <a:pPr algn="ctr"/>
            <a:r>
              <a:rPr lang="lv-LV" b="1" dirty="0">
                <a:solidFill>
                  <a:schemeClr val="tx2">
                    <a:lumMod val="60000"/>
                    <a:lumOff val="40000"/>
                  </a:schemeClr>
                </a:solidFill>
              </a:rPr>
              <a:t>43%</a:t>
            </a:r>
            <a:endParaRPr lang="en-GB" b="1" dirty="0" err="1">
              <a:solidFill>
                <a:schemeClr val="tx2">
                  <a:lumMod val="60000"/>
                  <a:lumOff val="40000"/>
                </a:schemeClr>
              </a:solidFill>
            </a:endParaRPr>
          </a:p>
        </p:txBody>
      </p:sp>
      <p:sp>
        <p:nvSpPr>
          <p:cNvPr id="10" name="TextBox 9">
            <a:extLst>
              <a:ext uri="{FF2B5EF4-FFF2-40B4-BE49-F238E27FC236}">
                <a16:creationId xmlns:a16="http://schemas.microsoft.com/office/drawing/2014/main" id="{78C4062E-BC18-47D0-3833-6510F8D948BF}"/>
              </a:ext>
            </a:extLst>
          </p:cNvPr>
          <p:cNvSpPr txBox="1"/>
          <p:nvPr/>
        </p:nvSpPr>
        <p:spPr>
          <a:xfrm>
            <a:off x="191224" y="2230222"/>
            <a:ext cx="792251" cy="276999"/>
          </a:xfrm>
          <a:prstGeom prst="rect">
            <a:avLst/>
          </a:prstGeom>
          <a:noFill/>
        </p:spPr>
        <p:txBody>
          <a:bodyPr wrap="square" lIns="0" tIns="0" rIns="0" bIns="0" rtlCol="0">
            <a:spAutoFit/>
          </a:bodyPr>
          <a:lstStyle/>
          <a:p>
            <a:pPr algn="ctr"/>
            <a:r>
              <a:rPr lang="lv-LV" b="1" dirty="0">
                <a:solidFill>
                  <a:schemeClr val="tx2">
                    <a:lumMod val="60000"/>
                    <a:lumOff val="40000"/>
                  </a:schemeClr>
                </a:solidFill>
              </a:rPr>
              <a:t>42%</a:t>
            </a:r>
            <a:endParaRPr lang="en-GB" b="1" dirty="0" err="1">
              <a:solidFill>
                <a:schemeClr val="tx2">
                  <a:lumMod val="60000"/>
                  <a:lumOff val="40000"/>
                </a:schemeClr>
              </a:solidFill>
            </a:endParaRPr>
          </a:p>
        </p:txBody>
      </p:sp>
      <p:sp>
        <p:nvSpPr>
          <p:cNvPr id="14" name="TextBox 13">
            <a:extLst>
              <a:ext uri="{FF2B5EF4-FFF2-40B4-BE49-F238E27FC236}">
                <a16:creationId xmlns:a16="http://schemas.microsoft.com/office/drawing/2014/main" id="{52EC5726-E937-ED7A-6D73-BD32F2D0DF26}"/>
              </a:ext>
            </a:extLst>
          </p:cNvPr>
          <p:cNvSpPr txBox="1"/>
          <p:nvPr/>
        </p:nvSpPr>
        <p:spPr>
          <a:xfrm>
            <a:off x="191224" y="2704993"/>
            <a:ext cx="792251" cy="276999"/>
          </a:xfrm>
          <a:prstGeom prst="rect">
            <a:avLst/>
          </a:prstGeom>
          <a:noFill/>
        </p:spPr>
        <p:txBody>
          <a:bodyPr wrap="square" lIns="0" tIns="0" rIns="0" bIns="0" rtlCol="0">
            <a:spAutoFit/>
          </a:bodyPr>
          <a:lstStyle/>
          <a:p>
            <a:pPr algn="ctr"/>
            <a:r>
              <a:rPr lang="lv-LV" b="1" dirty="0">
                <a:solidFill>
                  <a:schemeClr val="tx2">
                    <a:lumMod val="60000"/>
                    <a:lumOff val="40000"/>
                  </a:schemeClr>
                </a:solidFill>
              </a:rPr>
              <a:t>40%</a:t>
            </a:r>
            <a:endParaRPr lang="en-GB" b="1" dirty="0" err="1">
              <a:solidFill>
                <a:schemeClr val="tx2">
                  <a:lumMod val="60000"/>
                  <a:lumOff val="40000"/>
                </a:schemeClr>
              </a:solidFill>
            </a:endParaRPr>
          </a:p>
        </p:txBody>
      </p:sp>
      <p:sp>
        <p:nvSpPr>
          <p:cNvPr id="16" name="TextBox 15">
            <a:extLst>
              <a:ext uri="{FF2B5EF4-FFF2-40B4-BE49-F238E27FC236}">
                <a16:creationId xmlns:a16="http://schemas.microsoft.com/office/drawing/2014/main" id="{2B106F50-DF47-3BE3-F201-58C3AE938230}"/>
              </a:ext>
            </a:extLst>
          </p:cNvPr>
          <p:cNvSpPr txBox="1"/>
          <p:nvPr/>
        </p:nvSpPr>
        <p:spPr>
          <a:xfrm>
            <a:off x="191224" y="3152001"/>
            <a:ext cx="792251" cy="276999"/>
          </a:xfrm>
          <a:prstGeom prst="rect">
            <a:avLst/>
          </a:prstGeom>
          <a:noFill/>
        </p:spPr>
        <p:txBody>
          <a:bodyPr wrap="square" lIns="0" tIns="0" rIns="0" bIns="0" rtlCol="0">
            <a:spAutoFit/>
          </a:bodyPr>
          <a:lstStyle/>
          <a:p>
            <a:pPr algn="ctr"/>
            <a:r>
              <a:rPr lang="lv-LV" b="1" dirty="0">
                <a:solidFill>
                  <a:schemeClr val="tx2">
                    <a:lumMod val="60000"/>
                    <a:lumOff val="40000"/>
                  </a:schemeClr>
                </a:solidFill>
              </a:rPr>
              <a:t>38%</a:t>
            </a:r>
            <a:endParaRPr lang="en-GB" b="1" dirty="0" err="1">
              <a:solidFill>
                <a:schemeClr val="tx2">
                  <a:lumMod val="60000"/>
                  <a:lumOff val="40000"/>
                </a:schemeClr>
              </a:solidFill>
            </a:endParaRPr>
          </a:p>
        </p:txBody>
      </p:sp>
      <p:sp>
        <p:nvSpPr>
          <p:cNvPr id="17" name="TextBox 16">
            <a:extLst>
              <a:ext uri="{FF2B5EF4-FFF2-40B4-BE49-F238E27FC236}">
                <a16:creationId xmlns:a16="http://schemas.microsoft.com/office/drawing/2014/main" id="{AAE3E696-F29F-8CD5-4F0B-7137923ECF0F}"/>
              </a:ext>
            </a:extLst>
          </p:cNvPr>
          <p:cNvSpPr txBox="1"/>
          <p:nvPr/>
        </p:nvSpPr>
        <p:spPr>
          <a:xfrm>
            <a:off x="7689304" y="1721545"/>
            <a:ext cx="792251" cy="276999"/>
          </a:xfrm>
          <a:prstGeom prst="rect">
            <a:avLst/>
          </a:prstGeom>
          <a:noFill/>
        </p:spPr>
        <p:txBody>
          <a:bodyPr wrap="square" lIns="0" tIns="0" rIns="0" bIns="0" rtlCol="0">
            <a:spAutoFit/>
          </a:bodyPr>
          <a:lstStyle>
            <a:defPPr>
              <a:defRPr lang="en-US"/>
            </a:defPPr>
            <a:lvl1pPr algn="ctr">
              <a:defRPr b="1">
                <a:solidFill>
                  <a:schemeClr val="accent5">
                    <a:lumMod val="75000"/>
                  </a:schemeClr>
                </a:solidFill>
              </a:defRPr>
            </a:lvl1pPr>
          </a:lstStyle>
          <a:p>
            <a:r>
              <a:rPr lang="lv-LV" dirty="0"/>
              <a:t>44%</a:t>
            </a:r>
            <a:endParaRPr lang="en-GB" dirty="0" err="1"/>
          </a:p>
        </p:txBody>
      </p:sp>
      <p:sp>
        <p:nvSpPr>
          <p:cNvPr id="18" name="TextBox 17">
            <a:extLst>
              <a:ext uri="{FF2B5EF4-FFF2-40B4-BE49-F238E27FC236}">
                <a16:creationId xmlns:a16="http://schemas.microsoft.com/office/drawing/2014/main" id="{06E1B56B-B301-E114-3A5A-D67F568A4715}"/>
              </a:ext>
            </a:extLst>
          </p:cNvPr>
          <p:cNvSpPr txBox="1"/>
          <p:nvPr/>
        </p:nvSpPr>
        <p:spPr>
          <a:xfrm>
            <a:off x="7689304" y="2230222"/>
            <a:ext cx="792251" cy="276999"/>
          </a:xfrm>
          <a:prstGeom prst="rect">
            <a:avLst/>
          </a:prstGeom>
          <a:noFill/>
        </p:spPr>
        <p:txBody>
          <a:bodyPr wrap="square" lIns="0" tIns="0" rIns="0" bIns="0" rtlCol="0">
            <a:spAutoFit/>
          </a:bodyPr>
          <a:lstStyle>
            <a:defPPr>
              <a:defRPr lang="en-US"/>
            </a:defPPr>
            <a:lvl1pPr algn="ctr">
              <a:defRPr b="1">
                <a:solidFill>
                  <a:schemeClr val="accent5">
                    <a:lumMod val="75000"/>
                  </a:schemeClr>
                </a:solidFill>
              </a:defRPr>
            </a:lvl1pPr>
          </a:lstStyle>
          <a:p>
            <a:r>
              <a:rPr lang="lv-LV" dirty="0"/>
              <a:t>43%</a:t>
            </a:r>
            <a:endParaRPr lang="en-GB" dirty="0" err="1"/>
          </a:p>
        </p:txBody>
      </p:sp>
      <p:sp>
        <p:nvSpPr>
          <p:cNvPr id="19" name="TextBox 18">
            <a:extLst>
              <a:ext uri="{FF2B5EF4-FFF2-40B4-BE49-F238E27FC236}">
                <a16:creationId xmlns:a16="http://schemas.microsoft.com/office/drawing/2014/main" id="{9215D24E-C8A5-2FAF-3868-40D332A9E9AF}"/>
              </a:ext>
            </a:extLst>
          </p:cNvPr>
          <p:cNvSpPr txBox="1"/>
          <p:nvPr/>
        </p:nvSpPr>
        <p:spPr>
          <a:xfrm>
            <a:off x="7689304" y="2704993"/>
            <a:ext cx="792251" cy="276999"/>
          </a:xfrm>
          <a:prstGeom prst="rect">
            <a:avLst/>
          </a:prstGeom>
          <a:noFill/>
        </p:spPr>
        <p:txBody>
          <a:bodyPr wrap="square" lIns="0" tIns="0" rIns="0" bIns="0" rtlCol="0">
            <a:spAutoFit/>
          </a:bodyPr>
          <a:lstStyle>
            <a:defPPr>
              <a:defRPr lang="en-US"/>
            </a:defPPr>
            <a:lvl1pPr algn="ctr">
              <a:defRPr b="1">
                <a:solidFill>
                  <a:schemeClr val="accent5">
                    <a:lumMod val="75000"/>
                  </a:schemeClr>
                </a:solidFill>
              </a:defRPr>
            </a:lvl1pPr>
          </a:lstStyle>
          <a:p>
            <a:r>
              <a:rPr lang="lv-LV" dirty="0"/>
              <a:t>45%</a:t>
            </a:r>
            <a:endParaRPr lang="en-GB" dirty="0" err="1"/>
          </a:p>
        </p:txBody>
      </p:sp>
      <p:sp>
        <p:nvSpPr>
          <p:cNvPr id="20" name="TextBox 19">
            <a:extLst>
              <a:ext uri="{FF2B5EF4-FFF2-40B4-BE49-F238E27FC236}">
                <a16:creationId xmlns:a16="http://schemas.microsoft.com/office/drawing/2014/main" id="{34018930-E899-4317-F5A0-803B8D6D6337}"/>
              </a:ext>
            </a:extLst>
          </p:cNvPr>
          <p:cNvSpPr txBox="1"/>
          <p:nvPr/>
        </p:nvSpPr>
        <p:spPr>
          <a:xfrm>
            <a:off x="7689304" y="3152001"/>
            <a:ext cx="792251" cy="276999"/>
          </a:xfrm>
          <a:prstGeom prst="rect">
            <a:avLst/>
          </a:prstGeom>
          <a:noFill/>
        </p:spPr>
        <p:txBody>
          <a:bodyPr wrap="square" lIns="0" tIns="0" rIns="0" bIns="0" rtlCol="0">
            <a:spAutoFit/>
          </a:bodyPr>
          <a:lstStyle>
            <a:defPPr>
              <a:defRPr lang="en-US"/>
            </a:defPPr>
            <a:lvl1pPr algn="ctr">
              <a:defRPr b="1">
                <a:solidFill>
                  <a:schemeClr val="accent5">
                    <a:lumMod val="75000"/>
                  </a:schemeClr>
                </a:solidFill>
              </a:defRPr>
            </a:lvl1pPr>
          </a:lstStyle>
          <a:p>
            <a:r>
              <a:rPr lang="lv-LV" dirty="0"/>
              <a:t>46%</a:t>
            </a:r>
            <a:endParaRPr lang="en-GB" dirty="0" err="1"/>
          </a:p>
        </p:txBody>
      </p:sp>
      <p:sp>
        <p:nvSpPr>
          <p:cNvPr id="29" name="TextBox 28">
            <a:extLst>
              <a:ext uri="{FF2B5EF4-FFF2-40B4-BE49-F238E27FC236}">
                <a16:creationId xmlns:a16="http://schemas.microsoft.com/office/drawing/2014/main" id="{F6C0738B-583C-1921-E954-46E142105D29}"/>
              </a:ext>
            </a:extLst>
          </p:cNvPr>
          <p:cNvSpPr txBox="1"/>
          <p:nvPr/>
        </p:nvSpPr>
        <p:spPr>
          <a:xfrm>
            <a:off x="4360636" y="4214469"/>
            <a:ext cx="792251" cy="276999"/>
          </a:xfrm>
          <a:prstGeom prst="rect">
            <a:avLst/>
          </a:prstGeom>
          <a:noFill/>
        </p:spPr>
        <p:txBody>
          <a:bodyPr wrap="square" lIns="0" tIns="0" rIns="0" bIns="0" rtlCol="0">
            <a:spAutoFit/>
          </a:bodyPr>
          <a:lstStyle/>
          <a:p>
            <a:pPr algn="ctr"/>
            <a:r>
              <a:rPr lang="lv-LV" b="1" dirty="0">
                <a:solidFill>
                  <a:schemeClr val="tx2">
                    <a:lumMod val="60000"/>
                    <a:lumOff val="40000"/>
                  </a:schemeClr>
                </a:solidFill>
              </a:rPr>
              <a:t>78%</a:t>
            </a:r>
            <a:endParaRPr lang="en-GB" b="1" dirty="0" err="1">
              <a:solidFill>
                <a:schemeClr val="tx2">
                  <a:lumMod val="60000"/>
                  <a:lumOff val="40000"/>
                </a:schemeClr>
              </a:solidFill>
            </a:endParaRPr>
          </a:p>
        </p:txBody>
      </p:sp>
      <p:sp>
        <p:nvSpPr>
          <p:cNvPr id="30" name="TextBox 29">
            <a:extLst>
              <a:ext uri="{FF2B5EF4-FFF2-40B4-BE49-F238E27FC236}">
                <a16:creationId xmlns:a16="http://schemas.microsoft.com/office/drawing/2014/main" id="{24C85239-1411-3926-64A3-48767FD114CD}"/>
              </a:ext>
            </a:extLst>
          </p:cNvPr>
          <p:cNvSpPr txBox="1"/>
          <p:nvPr/>
        </p:nvSpPr>
        <p:spPr>
          <a:xfrm>
            <a:off x="4360636" y="4634017"/>
            <a:ext cx="792251" cy="276999"/>
          </a:xfrm>
          <a:prstGeom prst="rect">
            <a:avLst/>
          </a:prstGeom>
          <a:noFill/>
        </p:spPr>
        <p:txBody>
          <a:bodyPr wrap="square" lIns="0" tIns="0" rIns="0" bIns="0" rtlCol="0">
            <a:spAutoFit/>
          </a:bodyPr>
          <a:lstStyle/>
          <a:p>
            <a:pPr algn="ctr"/>
            <a:r>
              <a:rPr lang="lv-LV" b="1" dirty="0">
                <a:solidFill>
                  <a:schemeClr val="tx2">
                    <a:lumMod val="60000"/>
                    <a:lumOff val="40000"/>
                  </a:schemeClr>
                </a:solidFill>
              </a:rPr>
              <a:t>79%</a:t>
            </a:r>
            <a:endParaRPr lang="en-GB" b="1" dirty="0" err="1">
              <a:solidFill>
                <a:schemeClr val="tx2">
                  <a:lumMod val="60000"/>
                  <a:lumOff val="40000"/>
                </a:schemeClr>
              </a:solidFill>
            </a:endParaRPr>
          </a:p>
        </p:txBody>
      </p:sp>
      <p:sp>
        <p:nvSpPr>
          <p:cNvPr id="31" name="TextBox 30">
            <a:extLst>
              <a:ext uri="{FF2B5EF4-FFF2-40B4-BE49-F238E27FC236}">
                <a16:creationId xmlns:a16="http://schemas.microsoft.com/office/drawing/2014/main" id="{CA77C45D-E7CD-E7BE-5201-6C02D99CC53A}"/>
              </a:ext>
            </a:extLst>
          </p:cNvPr>
          <p:cNvSpPr txBox="1"/>
          <p:nvPr/>
        </p:nvSpPr>
        <p:spPr>
          <a:xfrm>
            <a:off x="4360635" y="5096823"/>
            <a:ext cx="792251" cy="276999"/>
          </a:xfrm>
          <a:prstGeom prst="rect">
            <a:avLst/>
          </a:prstGeom>
          <a:noFill/>
        </p:spPr>
        <p:txBody>
          <a:bodyPr wrap="square" lIns="0" tIns="0" rIns="0" bIns="0" rtlCol="0">
            <a:spAutoFit/>
          </a:bodyPr>
          <a:lstStyle/>
          <a:p>
            <a:pPr algn="ctr"/>
            <a:r>
              <a:rPr lang="lv-LV" b="1" dirty="0">
                <a:solidFill>
                  <a:schemeClr val="tx2">
                    <a:lumMod val="60000"/>
                    <a:lumOff val="40000"/>
                  </a:schemeClr>
                </a:solidFill>
              </a:rPr>
              <a:t>75%</a:t>
            </a:r>
            <a:endParaRPr lang="en-GB" b="1" dirty="0" err="1">
              <a:solidFill>
                <a:schemeClr val="tx2">
                  <a:lumMod val="60000"/>
                  <a:lumOff val="40000"/>
                </a:schemeClr>
              </a:solidFill>
            </a:endParaRPr>
          </a:p>
        </p:txBody>
      </p:sp>
      <p:sp>
        <p:nvSpPr>
          <p:cNvPr id="32" name="TextBox 31">
            <a:extLst>
              <a:ext uri="{FF2B5EF4-FFF2-40B4-BE49-F238E27FC236}">
                <a16:creationId xmlns:a16="http://schemas.microsoft.com/office/drawing/2014/main" id="{046ADCC5-F20A-F657-9A33-B315A812CF5B}"/>
              </a:ext>
            </a:extLst>
          </p:cNvPr>
          <p:cNvSpPr txBox="1"/>
          <p:nvPr/>
        </p:nvSpPr>
        <p:spPr>
          <a:xfrm>
            <a:off x="4360635" y="5565969"/>
            <a:ext cx="792251" cy="276999"/>
          </a:xfrm>
          <a:prstGeom prst="rect">
            <a:avLst/>
          </a:prstGeom>
          <a:noFill/>
        </p:spPr>
        <p:txBody>
          <a:bodyPr wrap="square" lIns="0" tIns="0" rIns="0" bIns="0" rtlCol="0">
            <a:spAutoFit/>
          </a:bodyPr>
          <a:lstStyle/>
          <a:p>
            <a:pPr algn="ctr"/>
            <a:r>
              <a:rPr lang="lv-LV" b="1" dirty="0">
                <a:solidFill>
                  <a:schemeClr val="tx2">
                    <a:lumMod val="60000"/>
                    <a:lumOff val="40000"/>
                  </a:schemeClr>
                </a:solidFill>
              </a:rPr>
              <a:t>76%</a:t>
            </a:r>
            <a:endParaRPr lang="en-GB" b="1" dirty="0" err="1">
              <a:solidFill>
                <a:schemeClr val="tx2">
                  <a:lumMod val="60000"/>
                  <a:lumOff val="40000"/>
                </a:schemeClr>
              </a:solidFill>
            </a:endParaRPr>
          </a:p>
        </p:txBody>
      </p:sp>
      <p:sp>
        <p:nvSpPr>
          <p:cNvPr id="33" name="TextBox 32">
            <a:extLst>
              <a:ext uri="{FF2B5EF4-FFF2-40B4-BE49-F238E27FC236}">
                <a16:creationId xmlns:a16="http://schemas.microsoft.com/office/drawing/2014/main" id="{79956C15-0ED0-96D0-BBD7-F128FBD00B3F}"/>
              </a:ext>
            </a:extLst>
          </p:cNvPr>
          <p:cNvSpPr txBox="1"/>
          <p:nvPr/>
        </p:nvSpPr>
        <p:spPr>
          <a:xfrm>
            <a:off x="11033874" y="4225249"/>
            <a:ext cx="792251" cy="276999"/>
          </a:xfrm>
          <a:prstGeom prst="rect">
            <a:avLst/>
          </a:prstGeom>
          <a:noFill/>
        </p:spPr>
        <p:txBody>
          <a:bodyPr wrap="square" lIns="0" tIns="0" rIns="0" bIns="0" rtlCol="0">
            <a:spAutoFit/>
          </a:bodyPr>
          <a:lstStyle>
            <a:defPPr>
              <a:defRPr lang="en-US"/>
            </a:defPPr>
            <a:lvl1pPr algn="ctr">
              <a:defRPr b="1">
                <a:solidFill>
                  <a:schemeClr val="accent5">
                    <a:lumMod val="75000"/>
                  </a:schemeClr>
                </a:solidFill>
              </a:defRPr>
            </a:lvl1pPr>
          </a:lstStyle>
          <a:p>
            <a:r>
              <a:rPr lang="lv-LV" dirty="0"/>
              <a:t>21%</a:t>
            </a:r>
            <a:endParaRPr lang="en-GB" dirty="0" err="1"/>
          </a:p>
        </p:txBody>
      </p:sp>
      <p:sp>
        <p:nvSpPr>
          <p:cNvPr id="34" name="TextBox 33">
            <a:extLst>
              <a:ext uri="{FF2B5EF4-FFF2-40B4-BE49-F238E27FC236}">
                <a16:creationId xmlns:a16="http://schemas.microsoft.com/office/drawing/2014/main" id="{B1663391-3BFF-5521-6050-566B3F3DAA3A}"/>
              </a:ext>
            </a:extLst>
          </p:cNvPr>
          <p:cNvSpPr txBox="1"/>
          <p:nvPr/>
        </p:nvSpPr>
        <p:spPr>
          <a:xfrm>
            <a:off x="11033873" y="4672257"/>
            <a:ext cx="792251" cy="276999"/>
          </a:xfrm>
          <a:prstGeom prst="rect">
            <a:avLst/>
          </a:prstGeom>
          <a:noFill/>
        </p:spPr>
        <p:txBody>
          <a:bodyPr wrap="square" lIns="0" tIns="0" rIns="0" bIns="0" rtlCol="0">
            <a:spAutoFit/>
          </a:bodyPr>
          <a:lstStyle>
            <a:defPPr>
              <a:defRPr lang="en-US"/>
            </a:defPPr>
            <a:lvl1pPr algn="ctr">
              <a:defRPr b="1">
                <a:solidFill>
                  <a:schemeClr val="accent5">
                    <a:lumMod val="75000"/>
                  </a:schemeClr>
                </a:solidFill>
              </a:defRPr>
            </a:lvl1pPr>
          </a:lstStyle>
          <a:p>
            <a:r>
              <a:rPr lang="lv-LV" dirty="0"/>
              <a:t>21%</a:t>
            </a:r>
            <a:endParaRPr lang="en-GB" dirty="0" err="1"/>
          </a:p>
        </p:txBody>
      </p:sp>
      <p:sp>
        <p:nvSpPr>
          <p:cNvPr id="35" name="TextBox 34">
            <a:extLst>
              <a:ext uri="{FF2B5EF4-FFF2-40B4-BE49-F238E27FC236}">
                <a16:creationId xmlns:a16="http://schemas.microsoft.com/office/drawing/2014/main" id="{63FF7723-6B7D-07B7-17B6-9F77535B4566}"/>
              </a:ext>
            </a:extLst>
          </p:cNvPr>
          <p:cNvSpPr txBox="1"/>
          <p:nvPr/>
        </p:nvSpPr>
        <p:spPr>
          <a:xfrm>
            <a:off x="11033873" y="5096823"/>
            <a:ext cx="792251" cy="276999"/>
          </a:xfrm>
          <a:prstGeom prst="rect">
            <a:avLst/>
          </a:prstGeom>
          <a:noFill/>
        </p:spPr>
        <p:txBody>
          <a:bodyPr wrap="square" lIns="0" tIns="0" rIns="0" bIns="0" rtlCol="0">
            <a:spAutoFit/>
          </a:bodyPr>
          <a:lstStyle>
            <a:defPPr>
              <a:defRPr lang="en-US"/>
            </a:defPPr>
            <a:lvl1pPr algn="ctr">
              <a:defRPr b="1">
                <a:solidFill>
                  <a:schemeClr val="accent5">
                    <a:lumMod val="75000"/>
                  </a:schemeClr>
                </a:solidFill>
              </a:defRPr>
            </a:lvl1pPr>
          </a:lstStyle>
          <a:p>
            <a:r>
              <a:rPr lang="lv-LV" dirty="0"/>
              <a:t>25%</a:t>
            </a:r>
            <a:endParaRPr lang="en-GB" dirty="0" err="1"/>
          </a:p>
        </p:txBody>
      </p:sp>
      <p:sp>
        <p:nvSpPr>
          <p:cNvPr id="36" name="TextBox 35">
            <a:extLst>
              <a:ext uri="{FF2B5EF4-FFF2-40B4-BE49-F238E27FC236}">
                <a16:creationId xmlns:a16="http://schemas.microsoft.com/office/drawing/2014/main" id="{508E0C44-B5BA-82B7-A21D-B3FEF2CABF50}"/>
              </a:ext>
            </a:extLst>
          </p:cNvPr>
          <p:cNvSpPr txBox="1"/>
          <p:nvPr/>
        </p:nvSpPr>
        <p:spPr>
          <a:xfrm>
            <a:off x="11033872" y="5543610"/>
            <a:ext cx="792251" cy="276999"/>
          </a:xfrm>
          <a:prstGeom prst="rect">
            <a:avLst/>
          </a:prstGeom>
          <a:noFill/>
        </p:spPr>
        <p:txBody>
          <a:bodyPr wrap="square" lIns="0" tIns="0" rIns="0" bIns="0" rtlCol="0">
            <a:spAutoFit/>
          </a:bodyPr>
          <a:lstStyle>
            <a:defPPr>
              <a:defRPr lang="en-US"/>
            </a:defPPr>
            <a:lvl1pPr algn="ctr">
              <a:defRPr b="1">
                <a:solidFill>
                  <a:schemeClr val="accent5">
                    <a:lumMod val="75000"/>
                  </a:schemeClr>
                </a:solidFill>
              </a:defRPr>
            </a:lvl1pPr>
          </a:lstStyle>
          <a:p>
            <a:r>
              <a:rPr lang="lv-LV" dirty="0"/>
              <a:t>23%</a:t>
            </a:r>
            <a:endParaRPr lang="en-GB" dirty="0" err="1"/>
          </a:p>
        </p:txBody>
      </p:sp>
      <p:sp>
        <p:nvSpPr>
          <p:cNvPr id="4" name="Slide Number Placeholder 3">
            <a:extLst>
              <a:ext uri="{FF2B5EF4-FFF2-40B4-BE49-F238E27FC236}">
                <a16:creationId xmlns:a16="http://schemas.microsoft.com/office/drawing/2014/main" id="{CA067029-F1CC-F6C0-8704-3B76779033D7}"/>
              </a:ext>
            </a:extLst>
          </p:cNvPr>
          <p:cNvSpPr>
            <a:spLocks noGrp="1"/>
          </p:cNvSpPr>
          <p:nvPr>
            <p:ph type="sldNum" sz="quarter" idx="4"/>
          </p:nvPr>
        </p:nvSpPr>
        <p:spPr/>
        <p:txBody>
          <a:bodyPr/>
          <a:lstStyle/>
          <a:p>
            <a:r>
              <a:rPr lang="en-GB" sz="1000">
                <a:solidFill>
                  <a:schemeClr val="tx1"/>
                </a:solidFill>
              </a:rPr>
              <a:t>© Kantar 2024 | </a:t>
            </a:r>
            <a:fld id="{4034BEE3-566C-4068-A777-C3A4762E861B}" type="slidenum">
              <a:rPr lang="en-GB" smtClean="0"/>
              <a:pPr/>
              <a:t>15</a:t>
            </a:fld>
            <a:endParaRPr lang="en-GB" dirty="0"/>
          </a:p>
        </p:txBody>
      </p:sp>
    </p:spTree>
    <p:extLst>
      <p:ext uri="{BB962C8B-B14F-4D97-AF65-F5344CB8AC3E}">
        <p14:creationId xmlns:p14="http://schemas.microsoft.com/office/powerpoint/2010/main" val="213128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F0A2AE-D1C6-4C02-B853-D60BE636B1A6}"/>
              </a:ext>
            </a:extLst>
          </p:cNvPr>
          <p:cNvSpPr>
            <a:spLocks noGrp="1"/>
          </p:cNvSpPr>
          <p:nvPr>
            <p:ph type="title"/>
          </p:nvPr>
        </p:nvSpPr>
        <p:spPr>
          <a:xfrm>
            <a:off x="359999" y="430718"/>
            <a:ext cx="11466875" cy="403200"/>
          </a:xfrm>
        </p:spPr>
        <p:txBody>
          <a:bodyPr vert="horz" lIns="0" tIns="0" rIns="0" bIns="0" rtlCol="0" anchor="t">
            <a:normAutofit/>
          </a:bodyPr>
          <a:lstStyle/>
          <a:p>
            <a:r>
              <a:rPr lang="lv-LV" dirty="0"/>
              <a:t>Kontaktēšanās ar dažādām iedzīvotāju grupām</a:t>
            </a:r>
          </a:p>
        </p:txBody>
      </p:sp>
      <p:sp>
        <p:nvSpPr>
          <p:cNvPr id="15" name="Footer Placeholder 5">
            <a:extLst>
              <a:ext uri="{FF2B5EF4-FFF2-40B4-BE49-F238E27FC236}">
                <a16:creationId xmlns:a16="http://schemas.microsoft.com/office/drawing/2014/main" id="{1B0A0B79-F925-A538-3598-11DEF83AB769}"/>
              </a:ext>
            </a:extLst>
          </p:cNvPr>
          <p:cNvSpPr>
            <a:spLocks noGrp="1"/>
          </p:cNvSpPr>
          <p:nvPr>
            <p:ph type="ftr" sz="quarter" idx="3"/>
          </p:nvPr>
        </p:nvSpPr>
        <p:spPr>
          <a:xfrm>
            <a:off x="3272400" y="6390000"/>
            <a:ext cx="7055875" cy="198000"/>
          </a:xfrm>
        </p:spPr>
        <p:txBody>
          <a:bodyPr/>
          <a:lstStyle/>
          <a:p>
            <a:endParaRPr lang="en-GB"/>
          </a:p>
        </p:txBody>
      </p:sp>
      <p:sp>
        <p:nvSpPr>
          <p:cNvPr id="11" name="Text Box 1">
            <a:extLst>
              <a:ext uri="{FF2B5EF4-FFF2-40B4-BE49-F238E27FC236}">
                <a16:creationId xmlns:a16="http://schemas.microsoft.com/office/drawing/2014/main" id="{8D037372-C534-0E43-0CCD-D5A3BFD6CCFB}"/>
              </a:ext>
            </a:extLst>
          </p:cNvPr>
          <p:cNvSpPr txBox="1">
            <a:spLocks noChangeArrowheads="1"/>
          </p:cNvSpPr>
          <p:nvPr/>
        </p:nvSpPr>
        <p:spPr bwMode="auto">
          <a:xfrm>
            <a:off x="359999" y="570446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Bāze: visi respondenti, n=802</a:t>
            </a:r>
          </a:p>
        </p:txBody>
      </p:sp>
      <p:sp>
        <p:nvSpPr>
          <p:cNvPr id="12" name="Text Box 1">
            <a:extLst>
              <a:ext uri="{FF2B5EF4-FFF2-40B4-BE49-F238E27FC236}">
                <a16:creationId xmlns:a16="http://schemas.microsoft.com/office/drawing/2014/main" id="{BFB91350-85F5-6BCB-E897-97A86E79C6D7}"/>
              </a:ext>
            </a:extLst>
          </p:cNvPr>
          <p:cNvSpPr txBox="1">
            <a:spLocks noChangeArrowheads="1"/>
          </p:cNvSpPr>
          <p:nvPr/>
        </p:nvSpPr>
        <p:spPr bwMode="auto">
          <a:xfrm>
            <a:off x="359999" y="553174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2024. gada aptaujas dati</a:t>
            </a:r>
          </a:p>
        </p:txBody>
      </p:sp>
      <p:sp>
        <p:nvSpPr>
          <p:cNvPr id="2" name="TextBox 1">
            <a:extLst>
              <a:ext uri="{FF2B5EF4-FFF2-40B4-BE49-F238E27FC236}">
                <a16:creationId xmlns:a16="http://schemas.microsoft.com/office/drawing/2014/main" id="{CB4E34FC-A740-AC7B-3875-C4781AF36588}"/>
              </a:ext>
            </a:extLst>
          </p:cNvPr>
          <p:cNvSpPr txBox="1"/>
          <p:nvPr/>
        </p:nvSpPr>
        <p:spPr>
          <a:xfrm>
            <a:off x="359999" y="1266825"/>
            <a:ext cx="10717576" cy="184666"/>
          </a:xfrm>
          <a:prstGeom prst="rect">
            <a:avLst/>
          </a:prstGeom>
          <a:noFill/>
        </p:spPr>
        <p:txBody>
          <a:bodyPr wrap="square" lIns="0" tIns="0" rIns="0" bIns="0" rtlCol="0">
            <a:spAutoFit/>
          </a:bodyPr>
          <a:lstStyle/>
          <a:p>
            <a:r>
              <a:rPr lang="lv-LV" sz="1200" b="1"/>
              <a:t>"Es Jums nosaukšu dažādas iedzīvotāju grupas. </a:t>
            </a:r>
            <a:r>
              <a:rPr lang="lv-LV" sz="1200" b="1" dirty="0"/>
              <a:t>Sakiet, lūdzu, līdz kādai pakāpei Jūs vēlētos, būtu ar mieru kontaktēties ar …"</a:t>
            </a:r>
          </a:p>
        </p:txBody>
      </p:sp>
      <p:pic>
        <p:nvPicPr>
          <p:cNvPr id="6" name="Picture 5">
            <a:extLst>
              <a:ext uri="{FF2B5EF4-FFF2-40B4-BE49-F238E27FC236}">
                <a16:creationId xmlns:a16="http://schemas.microsoft.com/office/drawing/2014/main" id="{FC9129B1-9F0C-42D2-A4B6-7C18C704453A}"/>
              </a:ext>
            </a:extLst>
          </p:cNvPr>
          <p:cNvPicPr>
            <a:picLocks noChangeAspect="1"/>
          </p:cNvPicPr>
          <p:nvPr/>
        </p:nvPicPr>
        <p:blipFill>
          <a:blip r:embed="rId2"/>
          <a:stretch>
            <a:fillRect/>
          </a:stretch>
        </p:blipFill>
        <p:spPr>
          <a:xfrm>
            <a:off x="2004441" y="1685681"/>
            <a:ext cx="8183117" cy="3486637"/>
          </a:xfrm>
          <a:prstGeom prst="rect">
            <a:avLst/>
          </a:prstGeom>
        </p:spPr>
      </p:pic>
      <p:pic>
        <p:nvPicPr>
          <p:cNvPr id="9" name="Picture 8">
            <a:extLst>
              <a:ext uri="{FF2B5EF4-FFF2-40B4-BE49-F238E27FC236}">
                <a16:creationId xmlns:a16="http://schemas.microsoft.com/office/drawing/2014/main" id="{F0559802-AF20-1EFA-1C12-C9D129CC8AAC}"/>
              </a:ext>
            </a:extLst>
          </p:cNvPr>
          <p:cNvPicPr>
            <a:picLocks noChangeAspect="1"/>
          </p:cNvPicPr>
          <p:nvPr/>
        </p:nvPicPr>
        <p:blipFill>
          <a:blip r:embed="rId3"/>
          <a:stretch>
            <a:fillRect/>
          </a:stretch>
        </p:blipFill>
        <p:spPr>
          <a:xfrm>
            <a:off x="5300364" y="5176421"/>
            <a:ext cx="4277322" cy="504895"/>
          </a:xfrm>
          <a:prstGeom prst="rect">
            <a:avLst/>
          </a:prstGeom>
        </p:spPr>
      </p:pic>
      <p:sp>
        <p:nvSpPr>
          <p:cNvPr id="10" name="TextBox 9">
            <a:extLst>
              <a:ext uri="{FF2B5EF4-FFF2-40B4-BE49-F238E27FC236}">
                <a16:creationId xmlns:a16="http://schemas.microsoft.com/office/drawing/2014/main" id="{31AB5D70-059B-0ABC-6425-48693867072F}"/>
              </a:ext>
            </a:extLst>
          </p:cNvPr>
          <p:cNvSpPr txBox="1"/>
          <p:nvPr/>
        </p:nvSpPr>
        <p:spPr>
          <a:xfrm>
            <a:off x="9932149" y="2325241"/>
            <a:ext cx="792251" cy="369332"/>
          </a:xfrm>
          <a:prstGeom prst="rect">
            <a:avLst/>
          </a:prstGeom>
          <a:noFill/>
        </p:spPr>
        <p:txBody>
          <a:bodyPr wrap="square" lIns="0" tIns="0" rIns="0" bIns="0" rtlCol="0">
            <a:spAutoFit/>
          </a:bodyPr>
          <a:lstStyle/>
          <a:p>
            <a:pPr algn="ctr"/>
            <a:r>
              <a:rPr lang="lv-LV" sz="2400" b="1" dirty="0">
                <a:solidFill>
                  <a:schemeClr val="tx2">
                    <a:lumMod val="60000"/>
                    <a:lumOff val="40000"/>
                  </a:schemeClr>
                </a:solidFill>
              </a:rPr>
              <a:t>77%</a:t>
            </a:r>
            <a:endParaRPr lang="en-GB" sz="2400" b="1" dirty="0" err="1">
              <a:solidFill>
                <a:schemeClr val="tx2">
                  <a:lumMod val="60000"/>
                  <a:lumOff val="40000"/>
                </a:schemeClr>
              </a:solidFill>
            </a:endParaRPr>
          </a:p>
        </p:txBody>
      </p:sp>
      <p:sp>
        <p:nvSpPr>
          <p:cNvPr id="13" name="TextBox 12">
            <a:extLst>
              <a:ext uri="{FF2B5EF4-FFF2-40B4-BE49-F238E27FC236}">
                <a16:creationId xmlns:a16="http://schemas.microsoft.com/office/drawing/2014/main" id="{2E64454D-00EC-EA0F-6445-19F2B3F66E87}"/>
              </a:ext>
            </a:extLst>
          </p:cNvPr>
          <p:cNvSpPr txBox="1"/>
          <p:nvPr/>
        </p:nvSpPr>
        <p:spPr>
          <a:xfrm>
            <a:off x="9932149" y="2793234"/>
            <a:ext cx="792251" cy="369332"/>
          </a:xfrm>
          <a:prstGeom prst="rect">
            <a:avLst/>
          </a:prstGeom>
          <a:noFill/>
        </p:spPr>
        <p:txBody>
          <a:bodyPr wrap="square" lIns="0" tIns="0" rIns="0" bIns="0" rtlCol="0">
            <a:spAutoFit/>
          </a:bodyPr>
          <a:lstStyle/>
          <a:p>
            <a:pPr algn="ctr"/>
            <a:r>
              <a:rPr lang="lv-LV" sz="2400" b="1" dirty="0">
                <a:solidFill>
                  <a:schemeClr val="tx2">
                    <a:lumMod val="60000"/>
                    <a:lumOff val="40000"/>
                  </a:schemeClr>
                </a:solidFill>
              </a:rPr>
              <a:t>60%</a:t>
            </a:r>
            <a:endParaRPr lang="en-GB" sz="2400" b="1" dirty="0" err="1">
              <a:solidFill>
                <a:schemeClr val="tx2">
                  <a:lumMod val="60000"/>
                  <a:lumOff val="40000"/>
                </a:schemeClr>
              </a:solidFill>
            </a:endParaRPr>
          </a:p>
        </p:txBody>
      </p:sp>
      <p:sp>
        <p:nvSpPr>
          <p:cNvPr id="14" name="TextBox 13">
            <a:extLst>
              <a:ext uri="{FF2B5EF4-FFF2-40B4-BE49-F238E27FC236}">
                <a16:creationId xmlns:a16="http://schemas.microsoft.com/office/drawing/2014/main" id="{8764B01F-B389-78D3-83A5-D8CDDDB913E5}"/>
              </a:ext>
            </a:extLst>
          </p:cNvPr>
          <p:cNvSpPr txBox="1"/>
          <p:nvPr/>
        </p:nvSpPr>
        <p:spPr>
          <a:xfrm>
            <a:off x="9929095" y="3274756"/>
            <a:ext cx="792251" cy="369332"/>
          </a:xfrm>
          <a:prstGeom prst="rect">
            <a:avLst/>
          </a:prstGeom>
          <a:noFill/>
        </p:spPr>
        <p:txBody>
          <a:bodyPr wrap="square" lIns="0" tIns="0" rIns="0" bIns="0" rtlCol="0">
            <a:spAutoFit/>
          </a:bodyPr>
          <a:lstStyle/>
          <a:p>
            <a:pPr algn="ctr"/>
            <a:r>
              <a:rPr lang="lv-LV" sz="2400" b="1" dirty="0">
                <a:solidFill>
                  <a:schemeClr val="tx2">
                    <a:lumMod val="60000"/>
                    <a:lumOff val="40000"/>
                  </a:schemeClr>
                </a:solidFill>
              </a:rPr>
              <a:t>57%</a:t>
            </a:r>
            <a:endParaRPr lang="en-GB" sz="2400" b="1" dirty="0" err="1">
              <a:solidFill>
                <a:schemeClr val="tx2">
                  <a:lumMod val="60000"/>
                  <a:lumOff val="40000"/>
                </a:schemeClr>
              </a:solidFill>
            </a:endParaRPr>
          </a:p>
        </p:txBody>
      </p:sp>
      <p:sp>
        <p:nvSpPr>
          <p:cNvPr id="16" name="TextBox 15">
            <a:extLst>
              <a:ext uri="{FF2B5EF4-FFF2-40B4-BE49-F238E27FC236}">
                <a16:creationId xmlns:a16="http://schemas.microsoft.com/office/drawing/2014/main" id="{8E912A09-D9BE-B634-07F4-7ED6AE21294F}"/>
              </a:ext>
            </a:extLst>
          </p:cNvPr>
          <p:cNvSpPr txBox="1"/>
          <p:nvPr/>
        </p:nvSpPr>
        <p:spPr>
          <a:xfrm>
            <a:off x="9918553" y="3738959"/>
            <a:ext cx="792251" cy="369332"/>
          </a:xfrm>
          <a:prstGeom prst="rect">
            <a:avLst/>
          </a:prstGeom>
          <a:noFill/>
        </p:spPr>
        <p:txBody>
          <a:bodyPr wrap="square" lIns="0" tIns="0" rIns="0" bIns="0" rtlCol="0">
            <a:spAutoFit/>
          </a:bodyPr>
          <a:lstStyle/>
          <a:p>
            <a:pPr algn="ctr"/>
            <a:r>
              <a:rPr lang="lv-LV" sz="2400" b="1" dirty="0">
                <a:solidFill>
                  <a:schemeClr val="tx2">
                    <a:lumMod val="60000"/>
                    <a:lumOff val="40000"/>
                  </a:schemeClr>
                </a:solidFill>
              </a:rPr>
              <a:t>62%</a:t>
            </a:r>
            <a:endParaRPr lang="en-GB" sz="2400" b="1" dirty="0" err="1">
              <a:solidFill>
                <a:schemeClr val="tx2">
                  <a:lumMod val="60000"/>
                  <a:lumOff val="40000"/>
                </a:schemeClr>
              </a:solidFill>
            </a:endParaRPr>
          </a:p>
        </p:txBody>
      </p:sp>
      <p:sp>
        <p:nvSpPr>
          <p:cNvPr id="17" name="TextBox 16">
            <a:extLst>
              <a:ext uri="{FF2B5EF4-FFF2-40B4-BE49-F238E27FC236}">
                <a16:creationId xmlns:a16="http://schemas.microsoft.com/office/drawing/2014/main" id="{F7F06FA4-A245-4DAD-1B1E-9538D7396F33}"/>
              </a:ext>
            </a:extLst>
          </p:cNvPr>
          <p:cNvSpPr txBox="1"/>
          <p:nvPr/>
        </p:nvSpPr>
        <p:spPr>
          <a:xfrm>
            <a:off x="9929095" y="4209111"/>
            <a:ext cx="792251" cy="369332"/>
          </a:xfrm>
          <a:prstGeom prst="rect">
            <a:avLst/>
          </a:prstGeom>
          <a:noFill/>
        </p:spPr>
        <p:txBody>
          <a:bodyPr wrap="square" lIns="0" tIns="0" rIns="0" bIns="0" rtlCol="0">
            <a:spAutoFit/>
          </a:bodyPr>
          <a:lstStyle/>
          <a:p>
            <a:pPr algn="ctr"/>
            <a:r>
              <a:rPr lang="lv-LV" sz="2400" b="1" dirty="0">
                <a:solidFill>
                  <a:schemeClr val="tx2">
                    <a:lumMod val="60000"/>
                    <a:lumOff val="40000"/>
                  </a:schemeClr>
                </a:solidFill>
              </a:rPr>
              <a:t>51%</a:t>
            </a:r>
            <a:endParaRPr lang="en-GB" sz="2400" b="1" dirty="0" err="1">
              <a:solidFill>
                <a:schemeClr val="tx2">
                  <a:lumMod val="60000"/>
                  <a:lumOff val="40000"/>
                </a:schemeClr>
              </a:solidFill>
            </a:endParaRPr>
          </a:p>
        </p:txBody>
      </p:sp>
      <p:sp>
        <p:nvSpPr>
          <p:cNvPr id="18" name="TextBox 17">
            <a:extLst>
              <a:ext uri="{FF2B5EF4-FFF2-40B4-BE49-F238E27FC236}">
                <a16:creationId xmlns:a16="http://schemas.microsoft.com/office/drawing/2014/main" id="{3F7D2B07-B6C5-11DC-BF91-23EDB2344B1D}"/>
              </a:ext>
            </a:extLst>
          </p:cNvPr>
          <p:cNvSpPr txBox="1"/>
          <p:nvPr/>
        </p:nvSpPr>
        <p:spPr>
          <a:xfrm>
            <a:off x="9929095" y="4684684"/>
            <a:ext cx="792251" cy="369332"/>
          </a:xfrm>
          <a:prstGeom prst="rect">
            <a:avLst/>
          </a:prstGeom>
          <a:noFill/>
        </p:spPr>
        <p:txBody>
          <a:bodyPr wrap="square" lIns="0" tIns="0" rIns="0" bIns="0" rtlCol="0">
            <a:spAutoFit/>
          </a:bodyPr>
          <a:lstStyle/>
          <a:p>
            <a:pPr algn="ctr"/>
            <a:r>
              <a:rPr lang="lv-LV" sz="2400" b="1" dirty="0">
                <a:solidFill>
                  <a:schemeClr val="tx2">
                    <a:lumMod val="60000"/>
                    <a:lumOff val="40000"/>
                  </a:schemeClr>
                </a:solidFill>
              </a:rPr>
              <a:t>44%</a:t>
            </a:r>
            <a:endParaRPr lang="en-GB" sz="2400" b="1" dirty="0" err="1">
              <a:solidFill>
                <a:schemeClr val="tx2">
                  <a:lumMod val="60000"/>
                  <a:lumOff val="40000"/>
                </a:schemeClr>
              </a:solidFill>
            </a:endParaRPr>
          </a:p>
        </p:txBody>
      </p:sp>
      <p:cxnSp>
        <p:nvCxnSpPr>
          <p:cNvPr id="22" name="Straight Arrow Connector 21">
            <a:extLst>
              <a:ext uri="{FF2B5EF4-FFF2-40B4-BE49-F238E27FC236}">
                <a16:creationId xmlns:a16="http://schemas.microsoft.com/office/drawing/2014/main" id="{F99F431E-65EF-7423-3C80-9F0E0F549E0D}"/>
              </a:ext>
            </a:extLst>
          </p:cNvPr>
          <p:cNvCxnSpPr/>
          <p:nvPr/>
        </p:nvCxnSpPr>
        <p:spPr>
          <a:xfrm>
            <a:off x="10794625" y="2884359"/>
            <a:ext cx="0" cy="1857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72E9681-0F21-92F9-2614-088E4BECB9F9}"/>
              </a:ext>
            </a:extLst>
          </p:cNvPr>
          <p:cNvCxnSpPr/>
          <p:nvPr/>
        </p:nvCxnSpPr>
        <p:spPr>
          <a:xfrm>
            <a:off x="10791752" y="3381811"/>
            <a:ext cx="0" cy="1857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DF038FA-2F76-1B9B-E044-40FF54ADF186}"/>
              </a:ext>
            </a:extLst>
          </p:cNvPr>
          <p:cNvCxnSpPr/>
          <p:nvPr/>
        </p:nvCxnSpPr>
        <p:spPr>
          <a:xfrm>
            <a:off x="10795127" y="4304337"/>
            <a:ext cx="0" cy="1857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240BEC9-847A-A394-8C0E-E886C7A518FB}"/>
              </a:ext>
            </a:extLst>
          </p:cNvPr>
          <p:cNvCxnSpPr/>
          <p:nvPr/>
        </p:nvCxnSpPr>
        <p:spPr>
          <a:xfrm>
            <a:off x="10393814" y="5832332"/>
            <a:ext cx="0" cy="1857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FDE60E6-9073-E2D6-F402-7CC0062447BA}"/>
              </a:ext>
            </a:extLst>
          </p:cNvPr>
          <p:cNvCxnSpPr/>
          <p:nvPr/>
        </p:nvCxnSpPr>
        <p:spPr>
          <a:xfrm flipV="1">
            <a:off x="9736197" y="5822807"/>
            <a:ext cx="0" cy="17614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7" name="Text Box 1">
            <a:extLst>
              <a:ext uri="{FF2B5EF4-FFF2-40B4-BE49-F238E27FC236}">
                <a16:creationId xmlns:a16="http://schemas.microsoft.com/office/drawing/2014/main" id="{FCDD5395-B32F-EA1D-B043-F5F62F0C2443}"/>
              </a:ext>
            </a:extLst>
          </p:cNvPr>
          <p:cNvSpPr txBox="1">
            <a:spLocks noChangeArrowheads="1"/>
          </p:cNvSpPr>
          <p:nvPr/>
        </p:nvSpPr>
        <p:spPr bwMode="auto">
          <a:xfrm>
            <a:off x="7238720" y="5767406"/>
            <a:ext cx="4633891"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0">
              <a:defRPr sz="1000"/>
            </a:pPr>
            <a:r>
              <a:rPr lang="pt-BR" sz="1000" b="0" i="0" u="none" strike="noStrike" baseline="0" dirty="0">
                <a:solidFill>
                  <a:srgbClr val="000000"/>
                </a:solidFill>
                <a:latin typeface="Arial"/>
                <a:cs typeface="Arial"/>
              </a:rPr>
              <a:t>Rādītājs ir statistiski nozīmīgi </a:t>
            </a:r>
            <a:endParaRPr lang="lv-LV" sz="1000" b="0" i="0" u="none" strike="noStrike" baseline="0" dirty="0">
              <a:solidFill>
                <a:srgbClr val="000000"/>
              </a:solidFill>
              <a:latin typeface="Arial"/>
              <a:cs typeface="Arial"/>
            </a:endParaRPr>
          </a:p>
          <a:p>
            <a:pPr algn="r" rtl="0">
              <a:defRPr sz="1000"/>
            </a:pPr>
            <a:r>
              <a:rPr lang="lv-LV" sz="1000" b="0" i="0" u="none" strike="noStrike" baseline="0" dirty="0">
                <a:solidFill>
                  <a:srgbClr val="000000"/>
                </a:solidFill>
                <a:latin typeface="Arial"/>
                <a:cs typeface="Arial"/>
              </a:rPr>
              <a:t>a</a:t>
            </a:r>
            <a:r>
              <a:rPr lang="pt-BR" sz="1000" b="0" i="0" u="none" strike="noStrike" baseline="0" dirty="0">
                <a:solidFill>
                  <a:srgbClr val="000000"/>
                </a:solidFill>
                <a:latin typeface="Arial"/>
                <a:cs typeface="Arial"/>
              </a:rPr>
              <a:t>ugstāks</a:t>
            </a:r>
            <a:r>
              <a:rPr lang="lv-LV" sz="1000" b="0" i="0" u="none" strike="noStrike" baseline="0" dirty="0">
                <a:solidFill>
                  <a:srgbClr val="000000"/>
                </a:solidFill>
                <a:latin typeface="Arial"/>
                <a:cs typeface="Arial"/>
              </a:rPr>
              <a:t>   </a:t>
            </a:r>
            <a:r>
              <a:rPr lang="pt-BR" sz="1000" b="0" i="0" u="none" strike="noStrike" baseline="0" dirty="0">
                <a:solidFill>
                  <a:srgbClr val="000000"/>
                </a:solidFill>
                <a:latin typeface="Arial"/>
                <a:cs typeface="Arial"/>
              </a:rPr>
              <a:t> zemāks nekā 20</a:t>
            </a:r>
            <a:r>
              <a:rPr lang="lv-LV" sz="1000" b="0" i="0" u="none" strike="noStrike" baseline="0" dirty="0">
                <a:solidFill>
                  <a:srgbClr val="000000"/>
                </a:solidFill>
                <a:latin typeface="Arial"/>
                <a:cs typeface="Arial"/>
              </a:rPr>
              <a:t>21</a:t>
            </a:r>
            <a:r>
              <a:rPr lang="pt-BR" sz="1000" b="0" i="0" u="none" strike="noStrike" baseline="0" dirty="0">
                <a:solidFill>
                  <a:srgbClr val="000000"/>
                </a:solidFill>
                <a:latin typeface="Arial"/>
                <a:cs typeface="Arial"/>
              </a:rPr>
              <a:t>. gadā</a:t>
            </a:r>
            <a:endParaRPr lang="lv-LV" sz="1000" b="0" i="0" u="none" strike="noStrike" baseline="0" dirty="0">
              <a:solidFill>
                <a:srgbClr val="000000"/>
              </a:solidFill>
              <a:latin typeface="Arial"/>
              <a:cs typeface="Arial"/>
            </a:endParaRPr>
          </a:p>
        </p:txBody>
      </p:sp>
      <p:sp>
        <p:nvSpPr>
          <p:cNvPr id="5" name="Slide Number Placeholder 4">
            <a:extLst>
              <a:ext uri="{FF2B5EF4-FFF2-40B4-BE49-F238E27FC236}">
                <a16:creationId xmlns:a16="http://schemas.microsoft.com/office/drawing/2014/main" id="{7F364FA8-6746-A3E7-82A3-5481B957A355}"/>
              </a:ext>
            </a:extLst>
          </p:cNvPr>
          <p:cNvSpPr>
            <a:spLocks noGrp="1"/>
          </p:cNvSpPr>
          <p:nvPr>
            <p:ph type="sldNum" sz="quarter" idx="4"/>
          </p:nvPr>
        </p:nvSpPr>
        <p:spPr/>
        <p:txBody>
          <a:bodyPr/>
          <a:lstStyle/>
          <a:p>
            <a:r>
              <a:rPr lang="en-GB" sz="1000">
                <a:solidFill>
                  <a:schemeClr val="tx1"/>
                </a:solidFill>
              </a:rPr>
              <a:t>© Kantar 2024 | </a:t>
            </a:r>
            <a:fld id="{4034BEE3-566C-4068-A777-C3A4762E861B}" type="slidenum">
              <a:rPr lang="en-GB" smtClean="0"/>
              <a:pPr/>
              <a:t>16</a:t>
            </a:fld>
            <a:endParaRPr lang="en-GB" dirty="0"/>
          </a:p>
        </p:txBody>
      </p:sp>
    </p:spTree>
    <p:extLst>
      <p:ext uri="{BB962C8B-B14F-4D97-AF65-F5344CB8AC3E}">
        <p14:creationId xmlns:p14="http://schemas.microsoft.com/office/powerpoint/2010/main" val="26859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F0A2AE-D1C6-4C02-B853-D60BE636B1A6}"/>
              </a:ext>
            </a:extLst>
          </p:cNvPr>
          <p:cNvSpPr>
            <a:spLocks noGrp="1"/>
          </p:cNvSpPr>
          <p:nvPr>
            <p:ph type="title"/>
          </p:nvPr>
        </p:nvSpPr>
        <p:spPr>
          <a:xfrm>
            <a:off x="359999" y="430718"/>
            <a:ext cx="11466875" cy="403200"/>
          </a:xfrm>
        </p:spPr>
        <p:txBody>
          <a:bodyPr vert="horz" lIns="0" tIns="0" rIns="0" bIns="0" rtlCol="0" anchor="t">
            <a:normAutofit/>
          </a:bodyPr>
          <a:lstStyle/>
          <a:p>
            <a:r>
              <a:rPr lang="lv-LV" dirty="0"/>
              <a:t>Kontaktēšanās ar dažādām iedzīvotāju grupām</a:t>
            </a:r>
          </a:p>
        </p:txBody>
      </p:sp>
      <p:sp>
        <p:nvSpPr>
          <p:cNvPr id="15" name="Footer Placeholder 5">
            <a:extLst>
              <a:ext uri="{FF2B5EF4-FFF2-40B4-BE49-F238E27FC236}">
                <a16:creationId xmlns:a16="http://schemas.microsoft.com/office/drawing/2014/main" id="{1B0A0B79-F925-A538-3598-11DEF83AB769}"/>
              </a:ext>
            </a:extLst>
          </p:cNvPr>
          <p:cNvSpPr>
            <a:spLocks noGrp="1"/>
          </p:cNvSpPr>
          <p:nvPr>
            <p:ph type="ftr" sz="quarter" idx="3"/>
          </p:nvPr>
        </p:nvSpPr>
        <p:spPr>
          <a:xfrm>
            <a:off x="3272400" y="6390000"/>
            <a:ext cx="7055875" cy="198000"/>
          </a:xfrm>
        </p:spPr>
        <p:txBody>
          <a:bodyPr/>
          <a:lstStyle/>
          <a:p>
            <a:endParaRPr lang="en-GB"/>
          </a:p>
        </p:txBody>
      </p:sp>
      <p:sp>
        <p:nvSpPr>
          <p:cNvPr id="11" name="Text Box 1">
            <a:extLst>
              <a:ext uri="{FF2B5EF4-FFF2-40B4-BE49-F238E27FC236}">
                <a16:creationId xmlns:a16="http://schemas.microsoft.com/office/drawing/2014/main" id="{8D037372-C534-0E43-0CCD-D5A3BFD6CCFB}"/>
              </a:ext>
            </a:extLst>
          </p:cNvPr>
          <p:cNvSpPr txBox="1">
            <a:spLocks noChangeArrowheads="1"/>
          </p:cNvSpPr>
          <p:nvPr/>
        </p:nvSpPr>
        <p:spPr bwMode="auto">
          <a:xfrm>
            <a:off x="359999" y="570446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Bāze: visi respondenti, n=802</a:t>
            </a:r>
          </a:p>
        </p:txBody>
      </p:sp>
      <p:sp>
        <p:nvSpPr>
          <p:cNvPr id="12" name="Text Box 1">
            <a:extLst>
              <a:ext uri="{FF2B5EF4-FFF2-40B4-BE49-F238E27FC236}">
                <a16:creationId xmlns:a16="http://schemas.microsoft.com/office/drawing/2014/main" id="{BFB91350-85F5-6BCB-E897-97A86E79C6D7}"/>
              </a:ext>
            </a:extLst>
          </p:cNvPr>
          <p:cNvSpPr txBox="1">
            <a:spLocks noChangeArrowheads="1"/>
          </p:cNvSpPr>
          <p:nvPr/>
        </p:nvSpPr>
        <p:spPr bwMode="auto">
          <a:xfrm>
            <a:off x="359999" y="553174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2024. gada aptaujas dati</a:t>
            </a:r>
          </a:p>
        </p:txBody>
      </p:sp>
      <p:sp>
        <p:nvSpPr>
          <p:cNvPr id="2" name="TextBox 1">
            <a:extLst>
              <a:ext uri="{FF2B5EF4-FFF2-40B4-BE49-F238E27FC236}">
                <a16:creationId xmlns:a16="http://schemas.microsoft.com/office/drawing/2014/main" id="{CB4E34FC-A740-AC7B-3875-C4781AF36588}"/>
              </a:ext>
            </a:extLst>
          </p:cNvPr>
          <p:cNvSpPr txBox="1"/>
          <p:nvPr/>
        </p:nvSpPr>
        <p:spPr>
          <a:xfrm>
            <a:off x="359999" y="1266825"/>
            <a:ext cx="10717576" cy="184666"/>
          </a:xfrm>
          <a:prstGeom prst="rect">
            <a:avLst/>
          </a:prstGeom>
          <a:noFill/>
        </p:spPr>
        <p:txBody>
          <a:bodyPr wrap="square" lIns="0" tIns="0" rIns="0" bIns="0" rtlCol="0">
            <a:spAutoFit/>
          </a:bodyPr>
          <a:lstStyle/>
          <a:p>
            <a:r>
              <a:rPr lang="lv-LV" sz="1200" b="1" dirty="0"/>
              <a:t>"Es Jums nosaukšu dažādas iedzīvotāju grupas. Sakiet, lūdzu, līdz kādai pakāpei Jūs vēlētos, būtu ar mieru kontaktēties ar …"</a:t>
            </a:r>
          </a:p>
        </p:txBody>
      </p:sp>
      <p:pic>
        <p:nvPicPr>
          <p:cNvPr id="5" name="Picture 4">
            <a:extLst>
              <a:ext uri="{FF2B5EF4-FFF2-40B4-BE49-F238E27FC236}">
                <a16:creationId xmlns:a16="http://schemas.microsoft.com/office/drawing/2014/main" id="{123A057B-54BA-66CF-5184-7C7D81D2C7ED}"/>
              </a:ext>
            </a:extLst>
          </p:cNvPr>
          <p:cNvPicPr>
            <a:picLocks noChangeAspect="1"/>
          </p:cNvPicPr>
          <p:nvPr/>
        </p:nvPicPr>
        <p:blipFill>
          <a:blip r:embed="rId2"/>
          <a:stretch>
            <a:fillRect/>
          </a:stretch>
        </p:blipFill>
        <p:spPr>
          <a:xfrm>
            <a:off x="2737918" y="1597526"/>
            <a:ext cx="6206057" cy="4435097"/>
          </a:xfrm>
          <a:prstGeom prst="rect">
            <a:avLst/>
          </a:prstGeom>
        </p:spPr>
      </p:pic>
      <p:sp>
        <p:nvSpPr>
          <p:cNvPr id="9" name="TextBox 8">
            <a:extLst>
              <a:ext uri="{FF2B5EF4-FFF2-40B4-BE49-F238E27FC236}">
                <a16:creationId xmlns:a16="http://schemas.microsoft.com/office/drawing/2014/main" id="{A43B9886-9E60-3E15-0B3C-AB280072E7A5}"/>
              </a:ext>
            </a:extLst>
          </p:cNvPr>
          <p:cNvSpPr txBox="1"/>
          <p:nvPr/>
        </p:nvSpPr>
        <p:spPr>
          <a:xfrm>
            <a:off x="8930378" y="1586546"/>
            <a:ext cx="792251" cy="369332"/>
          </a:xfrm>
          <a:prstGeom prst="rect">
            <a:avLst/>
          </a:prstGeom>
          <a:noFill/>
        </p:spPr>
        <p:txBody>
          <a:bodyPr wrap="square" lIns="0" tIns="0" rIns="0" bIns="0" rtlCol="0">
            <a:spAutoFit/>
          </a:bodyPr>
          <a:lstStyle/>
          <a:p>
            <a:pPr algn="ctr"/>
            <a:r>
              <a:rPr lang="lv-LV" sz="2400" b="1" dirty="0">
                <a:solidFill>
                  <a:schemeClr val="tx2">
                    <a:lumMod val="60000"/>
                    <a:lumOff val="40000"/>
                  </a:schemeClr>
                </a:solidFill>
              </a:rPr>
              <a:t>39%</a:t>
            </a:r>
            <a:endParaRPr lang="en-GB" sz="2400" b="1" dirty="0" err="1">
              <a:solidFill>
                <a:schemeClr val="tx2">
                  <a:lumMod val="60000"/>
                  <a:lumOff val="40000"/>
                </a:schemeClr>
              </a:solidFill>
            </a:endParaRPr>
          </a:p>
        </p:txBody>
      </p:sp>
      <p:sp>
        <p:nvSpPr>
          <p:cNvPr id="10" name="TextBox 9">
            <a:extLst>
              <a:ext uri="{FF2B5EF4-FFF2-40B4-BE49-F238E27FC236}">
                <a16:creationId xmlns:a16="http://schemas.microsoft.com/office/drawing/2014/main" id="{ED11B2FD-68AB-E99B-9CF3-5CC15511A0CD}"/>
              </a:ext>
            </a:extLst>
          </p:cNvPr>
          <p:cNvSpPr txBox="1"/>
          <p:nvPr/>
        </p:nvSpPr>
        <p:spPr>
          <a:xfrm>
            <a:off x="8930377" y="1949901"/>
            <a:ext cx="792251" cy="369332"/>
          </a:xfrm>
          <a:prstGeom prst="rect">
            <a:avLst/>
          </a:prstGeom>
          <a:noFill/>
        </p:spPr>
        <p:txBody>
          <a:bodyPr wrap="square" lIns="0" tIns="0" rIns="0" bIns="0" rtlCol="0">
            <a:spAutoFit/>
          </a:bodyPr>
          <a:lstStyle/>
          <a:p>
            <a:pPr algn="ctr"/>
            <a:r>
              <a:rPr lang="lv-LV" sz="2400" b="1" dirty="0">
                <a:solidFill>
                  <a:schemeClr val="tx2">
                    <a:lumMod val="60000"/>
                    <a:lumOff val="40000"/>
                  </a:schemeClr>
                </a:solidFill>
              </a:rPr>
              <a:t>41%</a:t>
            </a:r>
            <a:endParaRPr lang="en-GB" sz="2400" b="1" dirty="0" err="1">
              <a:solidFill>
                <a:schemeClr val="tx2">
                  <a:lumMod val="60000"/>
                  <a:lumOff val="40000"/>
                </a:schemeClr>
              </a:solidFill>
            </a:endParaRPr>
          </a:p>
        </p:txBody>
      </p:sp>
      <p:sp>
        <p:nvSpPr>
          <p:cNvPr id="13" name="TextBox 12">
            <a:extLst>
              <a:ext uri="{FF2B5EF4-FFF2-40B4-BE49-F238E27FC236}">
                <a16:creationId xmlns:a16="http://schemas.microsoft.com/office/drawing/2014/main" id="{2E6D8429-68BD-10B1-E040-7B59B31CAD17}"/>
              </a:ext>
            </a:extLst>
          </p:cNvPr>
          <p:cNvSpPr txBox="1"/>
          <p:nvPr/>
        </p:nvSpPr>
        <p:spPr>
          <a:xfrm>
            <a:off x="8930375" y="2328541"/>
            <a:ext cx="792251" cy="369332"/>
          </a:xfrm>
          <a:prstGeom prst="rect">
            <a:avLst/>
          </a:prstGeom>
          <a:noFill/>
        </p:spPr>
        <p:txBody>
          <a:bodyPr wrap="square" lIns="0" tIns="0" rIns="0" bIns="0" rtlCol="0">
            <a:spAutoFit/>
          </a:bodyPr>
          <a:lstStyle/>
          <a:p>
            <a:pPr algn="ctr"/>
            <a:r>
              <a:rPr lang="lv-LV" sz="2400" b="1" dirty="0">
                <a:solidFill>
                  <a:schemeClr val="tx2">
                    <a:lumMod val="60000"/>
                    <a:lumOff val="40000"/>
                  </a:schemeClr>
                </a:solidFill>
              </a:rPr>
              <a:t>27%</a:t>
            </a:r>
            <a:endParaRPr lang="en-GB" sz="2400" b="1" dirty="0" err="1">
              <a:solidFill>
                <a:schemeClr val="tx2">
                  <a:lumMod val="60000"/>
                  <a:lumOff val="40000"/>
                </a:schemeClr>
              </a:solidFill>
            </a:endParaRPr>
          </a:p>
        </p:txBody>
      </p:sp>
      <p:sp>
        <p:nvSpPr>
          <p:cNvPr id="14" name="TextBox 13">
            <a:extLst>
              <a:ext uri="{FF2B5EF4-FFF2-40B4-BE49-F238E27FC236}">
                <a16:creationId xmlns:a16="http://schemas.microsoft.com/office/drawing/2014/main" id="{C090B6E2-4919-3F20-EF0F-D984152C81B6}"/>
              </a:ext>
            </a:extLst>
          </p:cNvPr>
          <p:cNvSpPr txBox="1"/>
          <p:nvPr/>
        </p:nvSpPr>
        <p:spPr>
          <a:xfrm>
            <a:off x="8930376" y="2699305"/>
            <a:ext cx="792251" cy="369332"/>
          </a:xfrm>
          <a:prstGeom prst="rect">
            <a:avLst/>
          </a:prstGeom>
          <a:noFill/>
        </p:spPr>
        <p:txBody>
          <a:bodyPr wrap="square" lIns="0" tIns="0" rIns="0" bIns="0" rtlCol="0">
            <a:spAutoFit/>
          </a:bodyPr>
          <a:lstStyle/>
          <a:p>
            <a:pPr algn="ctr"/>
            <a:r>
              <a:rPr lang="lv-LV" sz="2400" b="1" dirty="0">
                <a:solidFill>
                  <a:schemeClr val="tx2">
                    <a:lumMod val="60000"/>
                    <a:lumOff val="40000"/>
                  </a:schemeClr>
                </a:solidFill>
              </a:rPr>
              <a:t>37%</a:t>
            </a:r>
            <a:endParaRPr lang="en-GB" sz="2400" b="1" dirty="0" err="1">
              <a:solidFill>
                <a:schemeClr val="tx2">
                  <a:lumMod val="60000"/>
                  <a:lumOff val="40000"/>
                </a:schemeClr>
              </a:solidFill>
            </a:endParaRPr>
          </a:p>
        </p:txBody>
      </p:sp>
      <p:sp>
        <p:nvSpPr>
          <p:cNvPr id="16" name="TextBox 15">
            <a:extLst>
              <a:ext uri="{FF2B5EF4-FFF2-40B4-BE49-F238E27FC236}">
                <a16:creationId xmlns:a16="http://schemas.microsoft.com/office/drawing/2014/main" id="{F71AB269-F3FC-360B-B982-CAE3BAD3B22A}"/>
              </a:ext>
            </a:extLst>
          </p:cNvPr>
          <p:cNvSpPr txBox="1"/>
          <p:nvPr/>
        </p:nvSpPr>
        <p:spPr>
          <a:xfrm>
            <a:off x="8937176" y="3083250"/>
            <a:ext cx="792251" cy="369332"/>
          </a:xfrm>
          <a:prstGeom prst="rect">
            <a:avLst/>
          </a:prstGeom>
          <a:noFill/>
        </p:spPr>
        <p:txBody>
          <a:bodyPr wrap="square" lIns="0" tIns="0" rIns="0" bIns="0" rtlCol="0">
            <a:spAutoFit/>
          </a:bodyPr>
          <a:lstStyle/>
          <a:p>
            <a:pPr algn="ctr"/>
            <a:r>
              <a:rPr lang="lv-LV" sz="2400" b="1" dirty="0">
                <a:solidFill>
                  <a:schemeClr val="tx2">
                    <a:lumMod val="60000"/>
                    <a:lumOff val="40000"/>
                  </a:schemeClr>
                </a:solidFill>
              </a:rPr>
              <a:t>33%</a:t>
            </a:r>
            <a:endParaRPr lang="en-GB" sz="2400" b="1" dirty="0" err="1">
              <a:solidFill>
                <a:schemeClr val="tx2">
                  <a:lumMod val="60000"/>
                  <a:lumOff val="40000"/>
                </a:schemeClr>
              </a:solidFill>
            </a:endParaRPr>
          </a:p>
        </p:txBody>
      </p:sp>
      <p:sp>
        <p:nvSpPr>
          <p:cNvPr id="17" name="TextBox 16">
            <a:extLst>
              <a:ext uri="{FF2B5EF4-FFF2-40B4-BE49-F238E27FC236}">
                <a16:creationId xmlns:a16="http://schemas.microsoft.com/office/drawing/2014/main" id="{20AEBA9B-574F-5CB5-2BE1-33390B865893}"/>
              </a:ext>
            </a:extLst>
          </p:cNvPr>
          <p:cNvSpPr txBox="1"/>
          <p:nvPr/>
        </p:nvSpPr>
        <p:spPr>
          <a:xfrm>
            <a:off x="8943975" y="3447368"/>
            <a:ext cx="792251" cy="369332"/>
          </a:xfrm>
          <a:prstGeom prst="rect">
            <a:avLst/>
          </a:prstGeom>
          <a:noFill/>
        </p:spPr>
        <p:txBody>
          <a:bodyPr wrap="square" lIns="0" tIns="0" rIns="0" bIns="0" rtlCol="0">
            <a:spAutoFit/>
          </a:bodyPr>
          <a:lstStyle/>
          <a:p>
            <a:pPr algn="ctr"/>
            <a:r>
              <a:rPr lang="lv-LV" sz="2400" b="1" dirty="0">
                <a:solidFill>
                  <a:schemeClr val="tx2">
                    <a:lumMod val="60000"/>
                    <a:lumOff val="40000"/>
                  </a:schemeClr>
                </a:solidFill>
              </a:rPr>
              <a:t>27%</a:t>
            </a:r>
            <a:endParaRPr lang="en-GB" sz="2400" b="1" dirty="0" err="1">
              <a:solidFill>
                <a:schemeClr val="tx2">
                  <a:lumMod val="60000"/>
                  <a:lumOff val="40000"/>
                </a:schemeClr>
              </a:solidFill>
            </a:endParaRPr>
          </a:p>
        </p:txBody>
      </p:sp>
      <p:sp>
        <p:nvSpPr>
          <p:cNvPr id="18" name="TextBox 17">
            <a:extLst>
              <a:ext uri="{FF2B5EF4-FFF2-40B4-BE49-F238E27FC236}">
                <a16:creationId xmlns:a16="http://schemas.microsoft.com/office/drawing/2014/main" id="{EC575164-A464-21B9-A9CD-78363C9540BE}"/>
              </a:ext>
            </a:extLst>
          </p:cNvPr>
          <p:cNvSpPr txBox="1"/>
          <p:nvPr/>
        </p:nvSpPr>
        <p:spPr>
          <a:xfrm>
            <a:off x="8937178" y="3816700"/>
            <a:ext cx="792251" cy="369332"/>
          </a:xfrm>
          <a:prstGeom prst="rect">
            <a:avLst/>
          </a:prstGeom>
          <a:noFill/>
        </p:spPr>
        <p:txBody>
          <a:bodyPr wrap="square" lIns="0" tIns="0" rIns="0" bIns="0" rtlCol="0">
            <a:spAutoFit/>
          </a:bodyPr>
          <a:lstStyle/>
          <a:p>
            <a:pPr algn="ctr"/>
            <a:r>
              <a:rPr lang="lv-LV" sz="2400" b="1" dirty="0">
                <a:solidFill>
                  <a:schemeClr val="tx2">
                    <a:lumMod val="60000"/>
                    <a:lumOff val="40000"/>
                  </a:schemeClr>
                </a:solidFill>
              </a:rPr>
              <a:t>27%</a:t>
            </a:r>
            <a:endParaRPr lang="en-GB" sz="2400" b="1" dirty="0" err="1">
              <a:solidFill>
                <a:schemeClr val="tx2">
                  <a:lumMod val="60000"/>
                  <a:lumOff val="40000"/>
                </a:schemeClr>
              </a:solidFill>
            </a:endParaRPr>
          </a:p>
        </p:txBody>
      </p:sp>
      <p:sp>
        <p:nvSpPr>
          <p:cNvPr id="19" name="TextBox 18">
            <a:extLst>
              <a:ext uri="{FF2B5EF4-FFF2-40B4-BE49-F238E27FC236}">
                <a16:creationId xmlns:a16="http://schemas.microsoft.com/office/drawing/2014/main" id="{7D529162-D2EE-BFF9-2773-5D7D16CD1F26}"/>
              </a:ext>
            </a:extLst>
          </p:cNvPr>
          <p:cNvSpPr txBox="1"/>
          <p:nvPr/>
        </p:nvSpPr>
        <p:spPr>
          <a:xfrm>
            <a:off x="8937176" y="4195340"/>
            <a:ext cx="792251" cy="369332"/>
          </a:xfrm>
          <a:prstGeom prst="rect">
            <a:avLst/>
          </a:prstGeom>
          <a:noFill/>
        </p:spPr>
        <p:txBody>
          <a:bodyPr wrap="square" lIns="0" tIns="0" rIns="0" bIns="0" rtlCol="0">
            <a:spAutoFit/>
          </a:bodyPr>
          <a:lstStyle/>
          <a:p>
            <a:pPr algn="ctr"/>
            <a:r>
              <a:rPr lang="lv-LV" sz="2400" b="1" dirty="0">
                <a:solidFill>
                  <a:schemeClr val="tx2">
                    <a:lumMod val="60000"/>
                    <a:lumOff val="40000"/>
                  </a:schemeClr>
                </a:solidFill>
              </a:rPr>
              <a:t>20%</a:t>
            </a:r>
            <a:endParaRPr lang="en-GB" sz="2400" b="1" dirty="0" err="1">
              <a:solidFill>
                <a:schemeClr val="tx2">
                  <a:lumMod val="60000"/>
                  <a:lumOff val="40000"/>
                </a:schemeClr>
              </a:solidFill>
            </a:endParaRPr>
          </a:p>
        </p:txBody>
      </p:sp>
      <p:sp>
        <p:nvSpPr>
          <p:cNvPr id="20" name="TextBox 19">
            <a:extLst>
              <a:ext uri="{FF2B5EF4-FFF2-40B4-BE49-F238E27FC236}">
                <a16:creationId xmlns:a16="http://schemas.microsoft.com/office/drawing/2014/main" id="{BBB6C6B3-FD7E-73D3-8876-C33FA7851F37}"/>
              </a:ext>
            </a:extLst>
          </p:cNvPr>
          <p:cNvSpPr txBox="1"/>
          <p:nvPr/>
        </p:nvSpPr>
        <p:spPr>
          <a:xfrm>
            <a:off x="8937177" y="4566104"/>
            <a:ext cx="792251" cy="369332"/>
          </a:xfrm>
          <a:prstGeom prst="rect">
            <a:avLst/>
          </a:prstGeom>
          <a:noFill/>
        </p:spPr>
        <p:txBody>
          <a:bodyPr wrap="square" lIns="0" tIns="0" rIns="0" bIns="0" rtlCol="0">
            <a:spAutoFit/>
          </a:bodyPr>
          <a:lstStyle/>
          <a:p>
            <a:pPr algn="ctr"/>
            <a:r>
              <a:rPr lang="lv-LV" sz="2400" b="1" dirty="0">
                <a:solidFill>
                  <a:schemeClr val="tx2">
                    <a:lumMod val="60000"/>
                    <a:lumOff val="40000"/>
                  </a:schemeClr>
                </a:solidFill>
              </a:rPr>
              <a:t>14%</a:t>
            </a:r>
            <a:endParaRPr lang="en-GB" sz="2400" b="1" dirty="0" err="1">
              <a:solidFill>
                <a:schemeClr val="tx2">
                  <a:lumMod val="60000"/>
                  <a:lumOff val="40000"/>
                </a:schemeClr>
              </a:solidFill>
            </a:endParaRPr>
          </a:p>
        </p:txBody>
      </p:sp>
      <p:sp>
        <p:nvSpPr>
          <p:cNvPr id="21" name="TextBox 20">
            <a:extLst>
              <a:ext uri="{FF2B5EF4-FFF2-40B4-BE49-F238E27FC236}">
                <a16:creationId xmlns:a16="http://schemas.microsoft.com/office/drawing/2014/main" id="{E7969552-D0B8-628C-C447-A954B378F53A}"/>
              </a:ext>
            </a:extLst>
          </p:cNvPr>
          <p:cNvSpPr txBox="1"/>
          <p:nvPr/>
        </p:nvSpPr>
        <p:spPr>
          <a:xfrm>
            <a:off x="8943977" y="4950049"/>
            <a:ext cx="792251" cy="369332"/>
          </a:xfrm>
          <a:prstGeom prst="rect">
            <a:avLst/>
          </a:prstGeom>
          <a:noFill/>
        </p:spPr>
        <p:txBody>
          <a:bodyPr wrap="square" lIns="0" tIns="0" rIns="0" bIns="0" rtlCol="0">
            <a:spAutoFit/>
          </a:bodyPr>
          <a:lstStyle/>
          <a:p>
            <a:pPr algn="ctr"/>
            <a:r>
              <a:rPr lang="lv-LV" sz="2400" b="1" dirty="0">
                <a:solidFill>
                  <a:schemeClr val="tx2">
                    <a:lumMod val="60000"/>
                    <a:lumOff val="40000"/>
                  </a:schemeClr>
                </a:solidFill>
              </a:rPr>
              <a:t>12%</a:t>
            </a:r>
            <a:endParaRPr lang="en-GB" sz="2400" b="1" dirty="0" err="1">
              <a:solidFill>
                <a:schemeClr val="tx2">
                  <a:lumMod val="60000"/>
                  <a:lumOff val="40000"/>
                </a:schemeClr>
              </a:solidFill>
            </a:endParaRPr>
          </a:p>
        </p:txBody>
      </p:sp>
      <p:sp>
        <p:nvSpPr>
          <p:cNvPr id="22" name="TextBox 21">
            <a:extLst>
              <a:ext uri="{FF2B5EF4-FFF2-40B4-BE49-F238E27FC236}">
                <a16:creationId xmlns:a16="http://schemas.microsoft.com/office/drawing/2014/main" id="{8FF2C683-98F9-2A96-F5A9-804EC0FF9458}"/>
              </a:ext>
            </a:extLst>
          </p:cNvPr>
          <p:cNvSpPr txBox="1"/>
          <p:nvPr/>
        </p:nvSpPr>
        <p:spPr>
          <a:xfrm>
            <a:off x="8950776" y="5314167"/>
            <a:ext cx="792251" cy="369332"/>
          </a:xfrm>
          <a:prstGeom prst="rect">
            <a:avLst/>
          </a:prstGeom>
          <a:noFill/>
        </p:spPr>
        <p:txBody>
          <a:bodyPr wrap="square" lIns="0" tIns="0" rIns="0" bIns="0" rtlCol="0">
            <a:spAutoFit/>
          </a:bodyPr>
          <a:lstStyle/>
          <a:p>
            <a:pPr algn="ctr"/>
            <a:r>
              <a:rPr lang="lv-LV" sz="2400" b="1" dirty="0">
                <a:solidFill>
                  <a:schemeClr val="tx2">
                    <a:lumMod val="60000"/>
                    <a:lumOff val="40000"/>
                  </a:schemeClr>
                </a:solidFill>
              </a:rPr>
              <a:t>8%</a:t>
            </a:r>
            <a:endParaRPr lang="en-GB" sz="2400" b="1" dirty="0" err="1">
              <a:solidFill>
                <a:schemeClr val="tx2">
                  <a:lumMod val="60000"/>
                  <a:lumOff val="40000"/>
                </a:schemeClr>
              </a:solidFill>
            </a:endParaRPr>
          </a:p>
        </p:txBody>
      </p:sp>
      <p:cxnSp>
        <p:nvCxnSpPr>
          <p:cNvPr id="23" name="Straight Arrow Connector 22">
            <a:extLst>
              <a:ext uri="{FF2B5EF4-FFF2-40B4-BE49-F238E27FC236}">
                <a16:creationId xmlns:a16="http://schemas.microsoft.com/office/drawing/2014/main" id="{3AC2EAED-022F-3BEB-E344-E1404BB12A56}"/>
              </a:ext>
            </a:extLst>
          </p:cNvPr>
          <p:cNvCxnSpPr>
            <a:cxnSpLocks/>
          </p:cNvCxnSpPr>
          <p:nvPr/>
        </p:nvCxnSpPr>
        <p:spPr>
          <a:xfrm>
            <a:off x="9880225" y="2045801"/>
            <a:ext cx="0" cy="1857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7E3FB2A-30E4-F3B7-8A00-2754801EA53C}"/>
              </a:ext>
            </a:extLst>
          </p:cNvPr>
          <p:cNvCxnSpPr>
            <a:cxnSpLocks/>
          </p:cNvCxnSpPr>
          <p:nvPr/>
        </p:nvCxnSpPr>
        <p:spPr>
          <a:xfrm>
            <a:off x="9881216" y="2423381"/>
            <a:ext cx="0" cy="1857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11DE52D-3532-2223-EDEA-34A32D73A56D}"/>
              </a:ext>
            </a:extLst>
          </p:cNvPr>
          <p:cNvCxnSpPr>
            <a:cxnSpLocks/>
          </p:cNvCxnSpPr>
          <p:nvPr/>
        </p:nvCxnSpPr>
        <p:spPr>
          <a:xfrm>
            <a:off x="9883105" y="3181696"/>
            <a:ext cx="0" cy="1857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079BEDC-EAD8-BA43-2485-876E0D1430EF}"/>
              </a:ext>
            </a:extLst>
          </p:cNvPr>
          <p:cNvCxnSpPr>
            <a:cxnSpLocks/>
          </p:cNvCxnSpPr>
          <p:nvPr/>
        </p:nvCxnSpPr>
        <p:spPr>
          <a:xfrm>
            <a:off x="9883105" y="2796205"/>
            <a:ext cx="0" cy="1857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A9A0DDE-1EA0-EB73-DE62-163570BE3FDD}"/>
              </a:ext>
            </a:extLst>
          </p:cNvPr>
          <p:cNvCxnSpPr/>
          <p:nvPr/>
        </p:nvCxnSpPr>
        <p:spPr>
          <a:xfrm flipV="1">
            <a:off x="9887562" y="3909921"/>
            <a:ext cx="0" cy="17614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F39C2A0-72A3-4856-1436-58559EF264BC}"/>
              </a:ext>
            </a:extLst>
          </p:cNvPr>
          <p:cNvCxnSpPr/>
          <p:nvPr/>
        </p:nvCxnSpPr>
        <p:spPr>
          <a:xfrm>
            <a:off x="10393814" y="5832332"/>
            <a:ext cx="0" cy="1857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6B0DA22-101B-5F2A-9D74-B9827F24D732}"/>
              </a:ext>
            </a:extLst>
          </p:cNvPr>
          <p:cNvCxnSpPr/>
          <p:nvPr/>
        </p:nvCxnSpPr>
        <p:spPr>
          <a:xfrm flipV="1">
            <a:off x="9736197" y="5822807"/>
            <a:ext cx="0" cy="17614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1" name="Text Box 1">
            <a:extLst>
              <a:ext uri="{FF2B5EF4-FFF2-40B4-BE49-F238E27FC236}">
                <a16:creationId xmlns:a16="http://schemas.microsoft.com/office/drawing/2014/main" id="{80D2196C-0B83-8054-118B-2472EADDE40A}"/>
              </a:ext>
            </a:extLst>
          </p:cNvPr>
          <p:cNvSpPr txBox="1">
            <a:spLocks noChangeArrowheads="1"/>
          </p:cNvSpPr>
          <p:nvPr/>
        </p:nvSpPr>
        <p:spPr bwMode="auto">
          <a:xfrm>
            <a:off x="7238720" y="5767406"/>
            <a:ext cx="4633891"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0">
              <a:defRPr sz="1000"/>
            </a:pPr>
            <a:r>
              <a:rPr lang="pt-BR" sz="1000" b="0" i="0" u="none" strike="noStrike" baseline="0" dirty="0">
                <a:solidFill>
                  <a:srgbClr val="000000"/>
                </a:solidFill>
                <a:latin typeface="Arial"/>
                <a:cs typeface="Arial"/>
              </a:rPr>
              <a:t>Rādītājs ir statistiski nozīmīgi </a:t>
            </a:r>
            <a:endParaRPr lang="lv-LV" sz="1000" b="0" i="0" u="none" strike="noStrike" baseline="0" dirty="0">
              <a:solidFill>
                <a:srgbClr val="000000"/>
              </a:solidFill>
              <a:latin typeface="Arial"/>
              <a:cs typeface="Arial"/>
            </a:endParaRPr>
          </a:p>
          <a:p>
            <a:pPr algn="r" rtl="0">
              <a:defRPr sz="1000"/>
            </a:pPr>
            <a:r>
              <a:rPr lang="lv-LV" sz="1000" b="0" i="0" u="none" strike="noStrike" baseline="0" dirty="0">
                <a:solidFill>
                  <a:srgbClr val="000000"/>
                </a:solidFill>
                <a:latin typeface="Arial"/>
                <a:cs typeface="Arial"/>
              </a:rPr>
              <a:t>a</a:t>
            </a:r>
            <a:r>
              <a:rPr lang="pt-BR" sz="1000" b="0" i="0" u="none" strike="noStrike" baseline="0" dirty="0">
                <a:solidFill>
                  <a:srgbClr val="000000"/>
                </a:solidFill>
                <a:latin typeface="Arial"/>
                <a:cs typeface="Arial"/>
              </a:rPr>
              <a:t>ugstāks</a:t>
            </a:r>
            <a:r>
              <a:rPr lang="lv-LV" sz="1000" b="0" i="0" u="none" strike="noStrike" baseline="0" dirty="0">
                <a:solidFill>
                  <a:srgbClr val="000000"/>
                </a:solidFill>
                <a:latin typeface="Arial"/>
                <a:cs typeface="Arial"/>
              </a:rPr>
              <a:t>   </a:t>
            </a:r>
            <a:r>
              <a:rPr lang="pt-BR" sz="1000" b="0" i="0" u="none" strike="noStrike" baseline="0" dirty="0">
                <a:solidFill>
                  <a:srgbClr val="000000"/>
                </a:solidFill>
                <a:latin typeface="Arial"/>
                <a:cs typeface="Arial"/>
              </a:rPr>
              <a:t> zemāks nekā 20</a:t>
            </a:r>
            <a:r>
              <a:rPr lang="lv-LV" sz="1000" b="0" i="0" u="none" strike="noStrike" baseline="0" dirty="0">
                <a:solidFill>
                  <a:srgbClr val="000000"/>
                </a:solidFill>
                <a:latin typeface="Arial"/>
                <a:cs typeface="Arial"/>
              </a:rPr>
              <a:t>21</a:t>
            </a:r>
            <a:r>
              <a:rPr lang="pt-BR" sz="1000" b="0" i="0" u="none" strike="noStrike" baseline="0" dirty="0">
                <a:solidFill>
                  <a:srgbClr val="000000"/>
                </a:solidFill>
                <a:latin typeface="Arial"/>
                <a:cs typeface="Arial"/>
              </a:rPr>
              <a:t>. gadā</a:t>
            </a:r>
            <a:endParaRPr lang="lv-LV" sz="1000" b="0" i="0" u="none" strike="noStrike" baseline="0" dirty="0">
              <a:solidFill>
                <a:srgbClr val="000000"/>
              </a:solidFill>
              <a:latin typeface="Arial"/>
              <a:cs typeface="Arial"/>
            </a:endParaRPr>
          </a:p>
        </p:txBody>
      </p:sp>
      <p:sp>
        <p:nvSpPr>
          <p:cNvPr id="6" name="Slide Number Placeholder 5">
            <a:extLst>
              <a:ext uri="{FF2B5EF4-FFF2-40B4-BE49-F238E27FC236}">
                <a16:creationId xmlns:a16="http://schemas.microsoft.com/office/drawing/2014/main" id="{E54D892E-77A0-021D-2B6C-C30C126B7D29}"/>
              </a:ext>
            </a:extLst>
          </p:cNvPr>
          <p:cNvSpPr>
            <a:spLocks noGrp="1"/>
          </p:cNvSpPr>
          <p:nvPr>
            <p:ph type="sldNum" sz="quarter" idx="4"/>
          </p:nvPr>
        </p:nvSpPr>
        <p:spPr/>
        <p:txBody>
          <a:bodyPr/>
          <a:lstStyle/>
          <a:p>
            <a:r>
              <a:rPr lang="en-GB" sz="1000">
                <a:solidFill>
                  <a:schemeClr val="tx1"/>
                </a:solidFill>
              </a:rPr>
              <a:t>© Kantar 2024 | </a:t>
            </a:r>
            <a:fld id="{4034BEE3-566C-4068-A777-C3A4762E861B}" type="slidenum">
              <a:rPr lang="en-GB" smtClean="0"/>
              <a:pPr/>
              <a:t>17</a:t>
            </a:fld>
            <a:endParaRPr lang="en-GB" dirty="0"/>
          </a:p>
        </p:txBody>
      </p:sp>
    </p:spTree>
    <p:extLst>
      <p:ext uri="{BB962C8B-B14F-4D97-AF65-F5344CB8AC3E}">
        <p14:creationId xmlns:p14="http://schemas.microsoft.com/office/powerpoint/2010/main" val="246124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E7F4782-6DE0-E4AD-600D-D38C5332C9A3}"/>
              </a:ext>
            </a:extLst>
          </p:cNvPr>
          <p:cNvPicPr>
            <a:picLocks noChangeAspect="1"/>
          </p:cNvPicPr>
          <p:nvPr/>
        </p:nvPicPr>
        <p:blipFill>
          <a:blip r:embed="rId2"/>
          <a:stretch>
            <a:fillRect/>
          </a:stretch>
        </p:blipFill>
        <p:spPr>
          <a:xfrm>
            <a:off x="286551" y="1942892"/>
            <a:ext cx="4525006" cy="2972215"/>
          </a:xfrm>
          <a:prstGeom prst="rect">
            <a:avLst/>
          </a:prstGeom>
        </p:spPr>
      </p:pic>
      <p:sp>
        <p:nvSpPr>
          <p:cNvPr id="7" name="Title 6">
            <a:extLst>
              <a:ext uri="{FF2B5EF4-FFF2-40B4-BE49-F238E27FC236}">
                <a16:creationId xmlns:a16="http://schemas.microsoft.com/office/drawing/2014/main" id="{C8F0A2AE-D1C6-4C02-B853-D60BE636B1A6}"/>
              </a:ext>
            </a:extLst>
          </p:cNvPr>
          <p:cNvSpPr>
            <a:spLocks noGrp="1"/>
          </p:cNvSpPr>
          <p:nvPr>
            <p:ph type="title"/>
          </p:nvPr>
        </p:nvSpPr>
        <p:spPr>
          <a:xfrm>
            <a:off x="359999" y="430718"/>
            <a:ext cx="11466875" cy="403200"/>
          </a:xfrm>
        </p:spPr>
        <p:txBody>
          <a:bodyPr vert="horz" lIns="0" tIns="0" rIns="0" bIns="0" rtlCol="0" anchor="t">
            <a:normAutofit/>
          </a:bodyPr>
          <a:lstStyle/>
          <a:p>
            <a:r>
              <a:rPr lang="lv-LV" dirty="0"/>
              <a:t>Latviešu valodas zināšanas un lietošana</a:t>
            </a:r>
          </a:p>
        </p:txBody>
      </p:sp>
      <p:sp>
        <p:nvSpPr>
          <p:cNvPr id="29" name="Footer Placeholder 5">
            <a:extLst>
              <a:ext uri="{FF2B5EF4-FFF2-40B4-BE49-F238E27FC236}">
                <a16:creationId xmlns:a16="http://schemas.microsoft.com/office/drawing/2014/main" id="{DCDDAFAC-866C-ACB9-D834-AEAE7B4ECB1D}"/>
              </a:ext>
            </a:extLst>
          </p:cNvPr>
          <p:cNvSpPr>
            <a:spLocks noGrp="1"/>
          </p:cNvSpPr>
          <p:nvPr>
            <p:ph type="ftr" sz="quarter" idx="3"/>
          </p:nvPr>
        </p:nvSpPr>
        <p:spPr>
          <a:xfrm>
            <a:off x="3272400" y="6390000"/>
            <a:ext cx="7055875" cy="198000"/>
          </a:xfrm>
        </p:spPr>
        <p:txBody>
          <a:bodyPr/>
          <a:lstStyle/>
          <a:p>
            <a:endParaRPr lang="en-GB"/>
          </a:p>
        </p:txBody>
      </p:sp>
      <p:sp>
        <p:nvSpPr>
          <p:cNvPr id="4" name="TextBox 3">
            <a:extLst>
              <a:ext uri="{FF2B5EF4-FFF2-40B4-BE49-F238E27FC236}">
                <a16:creationId xmlns:a16="http://schemas.microsoft.com/office/drawing/2014/main" id="{CE0E7CCE-4DB4-CD22-319D-EED7B02A2504}"/>
              </a:ext>
            </a:extLst>
          </p:cNvPr>
          <p:cNvSpPr txBox="1"/>
          <p:nvPr/>
        </p:nvSpPr>
        <p:spPr>
          <a:xfrm>
            <a:off x="359999" y="1266825"/>
            <a:ext cx="7136176" cy="184666"/>
          </a:xfrm>
          <a:prstGeom prst="rect">
            <a:avLst/>
          </a:prstGeom>
          <a:noFill/>
        </p:spPr>
        <p:txBody>
          <a:bodyPr wrap="square" lIns="0" tIns="0" rIns="0" bIns="0" rtlCol="0">
            <a:spAutoFit/>
          </a:bodyPr>
          <a:lstStyle/>
          <a:p>
            <a:r>
              <a:rPr lang="lv-LV" sz="1200" b="1" dirty="0"/>
              <a:t>"Vai Jūsu latviešu valodas zināšanas pēdējo 3 gadu laikā ir …"</a:t>
            </a:r>
          </a:p>
        </p:txBody>
      </p:sp>
      <p:sp>
        <p:nvSpPr>
          <p:cNvPr id="5" name="Text Box 1">
            <a:extLst>
              <a:ext uri="{FF2B5EF4-FFF2-40B4-BE49-F238E27FC236}">
                <a16:creationId xmlns:a16="http://schemas.microsoft.com/office/drawing/2014/main" id="{DA9CC200-705D-867D-C1EE-48CDE037DF2D}"/>
              </a:ext>
            </a:extLst>
          </p:cNvPr>
          <p:cNvSpPr txBox="1">
            <a:spLocks noChangeArrowheads="1"/>
          </p:cNvSpPr>
          <p:nvPr/>
        </p:nvSpPr>
        <p:spPr bwMode="auto">
          <a:xfrm>
            <a:off x="359999" y="5704469"/>
            <a:ext cx="5135926"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Bāze: respondenti, kuru dzimtā valoda nav latviešu valoda, n=475</a:t>
            </a:r>
          </a:p>
        </p:txBody>
      </p:sp>
      <p:sp>
        <p:nvSpPr>
          <p:cNvPr id="6" name="Text Box 1">
            <a:extLst>
              <a:ext uri="{FF2B5EF4-FFF2-40B4-BE49-F238E27FC236}">
                <a16:creationId xmlns:a16="http://schemas.microsoft.com/office/drawing/2014/main" id="{7B261332-EF59-4BB2-911A-40891A2A9017}"/>
              </a:ext>
            </a:extLst>
          </p:cNvPr>
          <p:cNvSpPr txBox="1">
            <a:spLocks noChangeArrowheads="1"/>
          </p:cNvSpPr>
          <p:nvPr/>
        </p:nvSpPr>
        <p:spPr bwMode="auto">
          <a:xfrm>
            <a:off x="359999" y="553174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2024. gada aptaujas dati</a:t>
            </a:r>
          </a:p>
        </p:txBody>
      </p:sp>
      <p:sp>
        <p:nvSpPr>
          <p:cNvPr id="8" name="TextBox 7">
            <a:extLst>
              <a:ext uri="{FF2B5EF4-FFF2-40B4-BE49-F238E27FC236}">
                <a16:creationId xmlns:a16="http://schemas.microsoft.com/office/drawing/2014/main" id="{E7F19C6A-8DC8-0D9E-8080-EBC33C28D5FF}"/>
              </a:ext>
            </a:extLst>
          </p:cNvPr>
          <p:cNvSpPr txBox="1"/>
          <p:nvPr/>
        </p:nvSpPr>
        <p:spPr>
          <a:xfrm>
            <a:off x="5667376" y="1137166"/>
            <a:ext cx="5972174" cy="184665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lv-LV" sz="1200" b="1" dirty="0">
                <a:solidFill>
                  <a:schemeClr val="tx2">
                    <a:lumMod val="60000"/>
                    <a:lumOff val="40000"/>
                  </a:schemeClr>
                </a:solidFill>
              </a:rPr>
              <a:t>Uzlabojušās:</a:t>
            </a:r>
            <a:r>
              <a:rPr lang="lv-LV" sz="1200" b="1" dirty="0"/>
              <a:t> vairāk runā latviešu valodā (36%); </a:t>
            </a:r>
            <a:r>
              <a:rPr lang="lv-LV" sz="1200" dirty="0"/>
              <a:t>darbā vairāk ir nepieciešama komunikācija latviešu valodā (26%)</a:t>
            </a:r>
          </a:p>
          <a:p>
            <a:pPr marL="285750" indent="-285750">
              <a:buFont typeface="Arial" panose="020B0604020202020204" pitchFamily="34" charset="0"/>
              <a:buChar char="•"/>
            </a:pPr>
            <a:endParaRPr lang="lv-LV" sz="1200" dirty="0"/>
          </a:p>
          <a:p>
            <a:pPr marL="285750" indent="-285750" algn="just">
              <a:buFont typeface="Arial" panose="020B0604020202020204" pitchFamily="34" charset="0"/>
              <a:buChar char="•"/>
            </a:pPr>
            <a:r>
              <a:rPr lang="lv-LV" sz="1200" b="1" dirty="0">
                <a:solidFill>
                  <a:srgbClr val="92D050"/>
                </a:solidFill>
              </a:rPr>
              <a:t>Nav mainījušās: </a:t>
            </a:r>
            <a:r>
              <a:rPr lang="lv-LV" sz="1200" b="1" dirty="0"/>
              <a:t>latviešu valodā runā brīvi/ ir labas latviešu valodas zināšanas (35%);</a:t>
            </a:r>
            <a:r>
              <a:rPr lang="lv-LV" sz="1200" dirty="0"/>
              <a:t> nav valodas lietošanas prakses/ nav lielas saskarsmes ar latviešu valodā runājošiem (29%)</a:t>
            </a:r>
          </a:p>
          <a:p>
            <a:pPr marL="285750" indent="-285750">
              <a:buFont typeface="Arial" panose="020B0604020202020204" pitchFamily="34" charset="0"/>
              <a:buChar char="•"/>
            </a:pPr>
            <a:endParaRPr lang="lv-LV" sz="1200" b="1" dirty="0"/>
          </a:p>
          <a:p>
            <a:pPr marL="285750" indent="-285750">
              <a:buFont typeface="Arial" panose="020B0604020202020204" pitchFamily="34" charset="0"/>
              <a:buChar char="•"/>
            </a:pPr>
            <a:r>
              <a:rPr lang="lv-LV" sz="1200" b="1" dirty="0">
                <a:solidFill>
                  <a:schemeClr val="accent5">
                    <a:lumMod val="75000"/>
                  </a:schemeClr>
                </a:solidFill>
              </a:rPr>
              <a:t>Pasliktinājušās: </a:t>
            </a:r>
            <a:r>
              <a:rPr lang="lv-LV" sz="1200" b="1" dirty="0"/>
              <a:t> nav valodas lietošanas prakses/ nav lielas saskarsmes ar latviešu valodā runājošiem (56%)</a:t>
            </a:r>
            <a:r>
              <a:rPr lang="lv-LV" sz="1200" dirty="0"/>
              <a:t>; slikts veselības stāvoklis/ vecums (slikta atmiņa) (23%)</a:t>
            </a:r>
            <a:endParaRPr lang="en-GB" sz="1200" dirty="0" err="1"/>
          </a:p>
        </p:txBody>
      </p:sp>
      <p:sp>
        <p:nvSpPr>
          <p:cNvPr id="10" name="TextBox 9">
            <a:extLst>
              <a:ext uri="{FF2B5EF4-FFF2-40B4-BE49-F238E27FC236}">
                <a16:creationId xmlns:a16="http://schemas.microsoft.com/office/drawing/2014/main" id="{6B53D727-7A06-54F5-B9D8-60097D518603}"/>
              </a:ext>
            </a:extLst>
          </p:cNvPr>
          <p:cNvSpPr txBox="1"/>
          <p:nvPr/>
        </p:nvSpPr>
        <p:spPr>
          <a:xfrm>
            <a:off x="4216832" y="2748929"/>
            <a:ext cx="748435" cy="400110"/>
          </a:xfrm>
          <a:prstGeom prst="rect">
            <a:avLst/>
          </a:prstGeom>
          <a:noFill/>
        </p:spPr>
        <p:txBody>
          <a:bodyPr wrap="square" lIns="0" tIns="0" rIns="0" bIns="0" rtlCol="0">
            <a:spAutoFit/>
          </a:bodyPr>
          <a:lstStyle/>
          <a:p>
            <a:r>
              <a:rPr lang="lv-LV" sz="2600" b="1" dirty="0">
                <a:solidFill>
                  <a:schemeClr val="tx2">
                    <a:lumMod val="60000"/>
                    <a:lumOff val="40000"/>
                  </a:schemeClr>
                </a:solidFill>
              </a:rPr>
              <a:t>48%</a:t>
            </a:r>
            <a:endParaRPr lang="en-GB" sz="2600" b="1" dirty="0" err="1">
              <a:solidFill>
                <a:schemeClr val="tx2">
                  <a:lumMod val="60000"/>
                  <a:lumOff val="40000"/>
                </a:schemeClr>
              </a:solidFill>
            </a:endParaRPr>
          </a:p>
        </p:txBody>
      </p:sp>
      <p:pic>
        <p:nvPicPr>
          <p:cNvPr id="15" name="Picture 14">
            <a:extLst>
              <a:ext uri="{FF2B5EF4-FFF2-40B4-BE49-F238E27FC236}">
                <a16:creationId xmlns:a16="http://schemas.microsoft.com/office/drawing/2014/main" id="{42420B25-E52C-E35F-1828-5D2CEFB0BBAB}"/>
              </a:ext>
            </a:extLst>
          </p:cNvPr>
          <p:cNvPicPr>
            <a:picLocks noChangeAspect="1"/>
          </p:cNvPicPr>
          <p:nvPr/>
        </p:nvPicPr>
        <p:blipFill>
          <a:blip r:embed="rId3"/>
          <a:stretch>
            <a:fillRect/>
          </a:stretch>
        </p:blipFill>
        <p:spPr>
          <a:xfrm>
            <a:off x="5174098" y="3489609"/>
            <a:ext cx="6712968" cy="1947639"/>
          </a:xfrm>
          <a:prstGeom prst="rect">
            <a:avLst/>
          </a:prstGeom>
        </p:spPr>
      </p:pic>
      <p:cxnSp>
        <p:nvCxnSpPr>
          <p:cNvPr id="16" name="Straight Arrow Connector 15">
            <a:extLst>
              <a:ext uri="{FF2B5EF4-FFF2-40B4-BE49-F238E27FC236}">
                <a16:creationId xmlns:a16="http://schemas.microsoft.com/office/drawing/2014/main" id="{72630D30-4729-01B0-B1BD-64C14FECB1F9}"/>
              </a:ext>
            </a:extLst>
          </p:cNvPr>
          <p:cNvCxnSpPr/>
          <p:nvPr/>
        </p:nvCxnSpPr>
        <p:spPr>
          <a:xfrm>
            <a:off x="10393814" y="5832332"/>
            <a:ext cx="0" cy="1857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DEFD2D0-286D-ADB2-FCD4-D687378E444A}"/>
              </a:ext>
            </a:extLst>
          </p:cNvPr>
          <p:cNvCxnSpPr/>
          <p:nvPr/>
        </p:nvCxnSpPr>
        <p:spPr>
          <a:xfrm flipV="1">
            <a:off x="9736197" y="5822807"/>
            <a:ext cx="0" cy="17614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Text Box 1">
            <a:extLst>
              <a:ext uri="{FF2B5EF4-FFF2-40B4-BE49-F238E27FC236}">
                <a16:creationId xmlns:a16="http://schemas.microsoft.com/office/drawing/2014/main" id="{5BBA8C88-1790-9BD4-152F-4CEC9EEA6AA3}"/>
              </a:ext>
            </a:extLst>
          </p:cNvPr>
          <p:cNvSpPr txBox="1">
            <a:spLocks noChangeArrowheads="1"/>
          </p:cNvSpPr>
          <p:nvPr/>
        </p:nvSpPr>
        <p:spPr bwMode="auto">
          <a:xfrm>
            <a:off x="7238720" y="5767406"/>
            <a:ext cx="4633891"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0">
              <a:defRPr sz="1000"/>
            </a:pPr>
            <a:r>
              <a:rPr lang="pt-BR" sz="1000" b="0" i="0" u="none" strike="noStrike" baseline="0" dirty="0">
                <a:solidFill>
                  <a:srgbClr val="000000"/>
                </a:solidFill>
                <a:latin typeface="Arial"/>
                <a:cs typeface="Arial"/>
              </a:rPr>
              <a:t>Rādītājs ir statistiski nozīmīgi </a:t>
            </a:r>
            <a:endParaRPr lang="lv-LV" sz="1000" b="0" i="0" u="none" strike="noStrike" baseline="0" dirty="0">
              <a:solidFill>
                <a:srgbClr val="000000"/>
              </a:solidFill>
              <a:latin typeface="Arial"/>
              <a:cs typeface="Arial"/>
            </a:endParaRPr>
          </a:p>
          <a:p>
            <a:pPr algn="r" rtl="0">
              <a:defRPr sz="1000"/>
            </a:pPr>
            <a:r>
              <a:rPr lang="lv-LV" sz="1000" b="0" i="0" u="none" strike="noStrike" baseline="0" dirty="0">
                <a:solidFill>
                  <a:srgbClr val="000000"/>
                </a:solidFill>
                <a:latin typeface="Arial"/>
                <a:cs typeface="Arial"/>
              </a:rPr>
              <a:t>a</a:t>
            </a:r>
            <a:r>
              <a:rPr lang="pt-BR" sz="1000" b="0" i="0" u="none" strike="noStrike" baseline="0" dirty="0">
                <a:solidFill>
                  <a:srgbClr val="000000"/>
                </a:solidFill>
                <a:latin typeface="Arial"/>
                <a:cs typeface="Arial"/>
              </a:rPr>
              <a:t>ugstāks</a:t>
            </a:r>
            <a:r>
              <a:rPr lang="lv-LV" sz="1000" b="0" i="0" u="none" strike="noStrike" baseline="0" dirty="0">
                <a:solidFill>
                  <a:srgbClr val="000000"/>
                </a:solidFill>
                <a:latin typeface="Arial"/>
                <a:cs typeface="Arial"/>
              </a:rPr>
              <a:t>   </a:t>
            </a:r>
            <a:r>
              <a:rPr lang="pt-BR" sz="1000" b="0" i="0" u="none" strike="noStrike" baseline="0" dirty="0">
                <a:solidFill>
                  <a:srgbClr val="000000"/>
                </a:solidFill>
                <a:latin typeface="Arial"/>
                <a:cs typeface="Arial"/>
              </a:rPr>
              <a:t> zemāks nekā 20</a:t>
            </a:r>
            <a:r>
              <a:rPr lang="lv-LV" sz="1000" b="0" i="0" u="none" strike="noStrike" baseline="0" dirty="0">
                <a:solidFill>
                  <a:srgbClr val="000000"/>
                </a:solidFill>
                <a:latin typeface="Arial"/>
                <a:cs typeface="Arial"/>
              </a:rPr>
              <a:t>21</a:t>
            </a:r>
            <a:r>
              <a:rPr lang="pt-BR" sz="1000" b="0" i="0" u="none" strike="noStrike" baseline="0" dirty="0">
                <a:solidFill>
                  <a:srgbClr val="000000"/>
                </a:solidFill>
                <a:latin typeface="Arial"/>
                <a:cs typeface="Arial"/>
              </a:rPr>
              <a:t>. gadā</a:t>
            </a:r>
            <a:endParaRPr lang="lv-LV" sz="1000" b="0" i="0" u="none" strike="noStrike" baseline="0" dirty="0">
              <a:solidFill>
                <a:srgbClr val="000000"/>
              </a:solidFill>
              <a:latin typeface="Arial"/>
              <a:cs typeface="Arial"/>
            </a:endParaRPr>
          </a:p>
        </p:txBody>
      </p:sp>
      <p:sp>
        <p:nvSpPr>
          <p:cNvPr id="9" name="Slide Number Placeholder 8">
            <a:extLst>
              <a:ext uri="{FF2B5EF4-FFF2-40B4-BE49-F238E27FC236}">
                <a16:creationId xmlns:a16="http://schemas.microsoft.com/office/drawing/2014/main" id="{C9F34E85-F2CF-0F04-A282-B9F8D06C24C8}"/>
              </a:ext>
            </a:extLst>
          </p:cNvPr>
          <p:cNvSpPr>
            <a:spLocks noGrp="1"/>
          </p:cNvSpPr>
          <p:nvPr>
            <p:ph type="sldNum" sz="quarter" idx="4"/>
          </p:nvPr>
        </p:nvSpPr>
        <p:spPr/>
        <p:txBody>
          <a:bodyPr/>
          <a:lstStyle/>
          <a:p>
            <a:r>
              <a:rPr lang="en-GB" sz="1000">
                <a:solidFill>
                  <a:schemeClr val="tx1"/>
                </a:solidFill>
              </a:rPr>
              <a:t>© Kantar 2024 | </a:t>
            </a:r>
            <a:fld id="{4034BEE3-566C-4068-A777-C3A4762E861B}" type="slidenum">
              <a:rPr lang="en-GB" smtClean="0"/>
              <a:pPr/>
              <a:t>18</a:t>
            </a:fld>
            <a:endParaRPr lang="en-GB" dirty="0"/>
          </a:p>
        </p:txBody>
      </p:sp>
    </p:spTree>
    <p:extLst>
      <p:ext uri="{BB962C8B-B14F-4D97-AF65-F5344CB8AC3E}">
        <p14:creationId xmlns:p14="http://schemas.microsoft.com/office/powerpoint/2010/main" val="163185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F0A2AE-D1C6-4C02-B853-D60BE636B1A6}"/>
              </a:ext>
            </a:extLst>
          </p:cNvPr>
          <p:cNvSpPr>
            <a:spLocks noGrp="1"/>
          </p:cNvSpPr>
          <p:nvPr>
            <p:ph type="title"/>
          </p:nvPr>
        </p:nvSpPr>
        <p:spPr>
          <a:xfrm>
            <a:off x="359999" y="430718"/>
            <a:ext cx="11466875" cy="403200"/>
          </a:xfrm>
        </p:spPr>
        <p:txBody>
          <a:bodyPr vert="horz" lIns="0" tIns="0" rIns="0" bIns="0" rtlCol="0" anchor="t">
            <a:normAutofit/>
          </a:bodyPr>
          <a:lstStyle/>
          <a:p>
            <a:r>
              <a:rPr lang="lv-LV" dirty="0"/>
              <a:t>Viedokļa paušana par politiskiem un sociāli ekonomiskiem jautājumiem*</a:t>
            </a:r>
          </a:p>
        </p:txBody>
      </p:sp>
      <p:sp>
        <p:nvSpPr>
          <p:cNvPr id="27" name="Footer Placeholder 5">
            <a:extLst>
              <a:ext uri="{FF2B5EF4-FFF2-40B4-BE49-F238E27FC236}">
                <a16:creationId xmlns:a16="http://schemas.microsoft.com/office/drawing/2014/main" id="{BBC1DF88-27F8-CCDE-F80A-07026E4E6A51}"/>
              </a:ext>
            </a:extLst>
          </p:cNvPr>
          <p:cNvSpPr>
            <a:spLocks noGrp="1"/>
          </p:cNvSpPr>
          <p:nvPr>
            <p:ph type="ftr" sz="quarter" idx="3"/>
          </p:nvPr>
        </p:nvSpPr>
        <p:spPr>
          <a:xfrm>
            <a:off x="3272400" y="6390000"/>
            <a:ext cx="7055875" cy="198000"/>
          </a:xfrm>
        </p:spPr>
        <p:txBody>
          <a:bodyPr/>
          <a:lstStyle/>
          <a:p>
            <a:endParaRPr lang="en-GB"/>
          </a:p>
        </p:txBody>
      </p:sp>
      <p:sp>
        <p:nvSpPr>
          <p:cNvPr id="9" name="TextBox 8">
            <a:extLst>
              <a:ext uri="{FF2B5EF4-FFF2-40B4-BE49-F238E27FC236}">
                <a16:creationId xmlns:a16="http://schemas.microsoft.com/office/drawing/2014/main" id="{3E806D36-E071-DD45-E602-E61311765D04}"/>
              </a:ext>
            </a:extLst>
          </p:cNvPr>
          <p:cNvSpPr txBox="1"/>
          <p:nvPr/>
        </p:nvSpPr>
        <p:spPr>
          <a:xfrm>
            <a:off x="1019175" y="3211849"/>
            <a:ext cx="1219200" cy="400110"/>
          </a:xfrm>
          <a:prstGeom prst="rect">
            <a:avLst/>
          </a:prstGeom>
          <a:noFill/>
        </p:spPr>
        <p:txBody>
          <a:bodyPr wrap="square" lIns="0" tIns="0" rIns="0" bIns="0" rtlCol="0">
            <a:spAutoFit/>
          </a:bodyPr>
          <a:lstStyle/>
          <a:p>
            <a:r>
              <a:rPr lang="lv-LV" sz="2600" b="1" dirty="0">
                <a:solidFill>
                  <a:schemeClr val="tx2">
                    <a:lumMod val="60000"/>
                    <a:lumOff val="40000"/>
                  </a:schemeClr>
                </a:solidFill>
              </a:rPr>
              <a:t>59%</a:t>
            </a:r>
            <a:endParaRPr lang="en-GB" sz="2600" b="1" dirty="0" err="1">
              <a:solidFill>
                <a:schemeClr val="tx2">
                  <a:lumMod val="60000"/>
                  <a:lumOff val="40000"/>
                </a:schemeClr>
              </a:solidFill>
            </a:endParaRPr>
          </a:p>
        </p:txBody>
      </p:sp>
      <p:sp>
        <p:nvSpPr>
          <p:cNvPr id="10" name="TextBox 9">
            <a:extLst>
              <a:ext uri="{FF2B5EF4-FFF2-40B4-BE49-F238E27FC236}">
                <a16:creationId xmlns:a16="http://schemas.microsoft.com/office/drawing/2014/main" id="{3F81BC6D-00D2-EA53-697B-2C2DE3AEBB64}"/>
              </a:ext>
            </a:extLst>
          </p:cNvPr>
          <p:cNvSpPr txBox="1"/>
          <p:nvPr/>
        </p:nvSpPr>
        <p:spPr>
          <a:xfrm>
            <a:off x="9948351" y="3211849"/>
            <a:ext cx="1219200" cy="400110"/>
          </a:xfrm>
          <a:prstGeom prst="rect">
            <a:avLst/>
          </a:prstGeom>
          <a:noFill/>
        </p:spPr>
        <p:txBody>
          <a:bodyPr wrap="square" lIns="0" tIns="0" rIns="0" bIns="0" rtlCol="0">
            <a:spAutoFit/>
          </a:bodyPr>
          <a:lstStyle/>
          <a:p>
            <a:r>
              <a:rPr lang="lv-LV" sz="2600" b="1" dirty="0">
                <a:solidFill>
                  <a:schemeClr val="accent5">
                    <a:lumMod val="75000"/>
                  </a:schemeClr>
                </a:solidFill>
              </a:rPr>
              <a:t>40%</a:t>
            </a:r>
            <a:endParaRPr lang="en-GB" sz="2600" b="1" dirty="0" err="1">
              <a:solidFill>
                <a:schemeClr val="accent5">
                  <a:lumMod val="75000"/>
                </a:schemeClr>
              </a:solidFill>
            </a:endParaRPr>
          </a:p>
        </p:txBody>
      </p:sp>
      <p:sp>
        <p:nvSpPr>
          <p:cNvPr id="19" name="TextBox 18">
            <a:extLst>
              <a:ext uri="{FF2B5EF4-FFF2-40B4-BE49-F238E27FC236}">
                <a16:creationId xmlns:a16="http://schemas.microsoft.com/office/drawing/2014/main" id="{DB9719C2-6DF9-B347-5C74-05A9DA57BA0C}"/>
              </a:ext>
            </a:extLst>
          </p:cNvPr>
          <p:cNvSpPr txBox="1"/>
          <p:nvPr/>
        </p:nvSpPr>
        <p:spPr>
          <a:xfrm>
            <a:off x="359999" y="1104900"/>
            <a:ext cx="8793526" cy="369332"/>
          </a:xfrm>
          <a:prstGeom prst="rect">
            <a:avLst/>
          </a:prstGeom>
          <a:noFill/>
        </p:spPr>
        <p:txBody>
          <a:bodyPr wrap="square" lIns="0" tIns="0" rIns="0" bIns="0" rtlCol="0">
            <a:spAutoFit/>
          </a:bodyPr>
          <a:lstStyle/>
          <a:p>
            <a:r>
              <a:rPr lang="lv-LV" sz="1200" b="1" dirty="0"/>
              <a:t>"Sabiedrībā valda dažādi uzskati par sociāli-politiskajiem jautājumiem. Kāda ir Jūsu nostāja šādos jautājumos? – Jūs pilnībā vai drīzāk atbalstāt spriedumu A, vai arī drīzāk vai pilnībā piekrītat spriedumam B."</a:t>
            </a:r>
          </a:p>
        </p:txBody>
      </p:sp>
      <p:sp>
        <p:nvSpPr>
          <p:cNvPr id="2" name="Text Box 1">
            <a:extLst>
              <a:ext uri="{FF2B5EF4-FFF2-40B4-BE49-F238E27FC236}">
                <a16:creationId xmlns:a16="http://schemas.microsoft.com/office/drawing/2014/main" id="{080E84B9-1DAC-6821-D2CB-087C8F236E91}"/>
              </a:ext>
            </a:extLst>
          </p:cNvPr>
          <p:cNvSpPr txBox="1">
            <a:spLocks noChangeArrowheads="1"/>
          </p:cNvSpPr>
          <p:nvPr/>
        </p:nvSpPr>
        <p:spPr bwMode="auto">
          <a:xfrm>
            <a:off x="359999" y="570446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Bāze: visi respondenti, n=802</a:t>
            </a:r>
          </a:p>
        </p:txBody>
      </p:sp>
      <p:sp>
        <p:nvSpPr>
          <p:cNvPr id="4" name="Text Box 1">
            <a:extLst>
              <a:ext uri="{FF2B5EF4-FFF2-40B4-BE49-F238E27FC236}">
                <a16:creationId xmlns:a16="http://schemas.microsoft.com/office/drawing/2014/main" id="{0E9D6083-62A4-E5E3-757B-02756FD01257}"/>
              </a:ext>
            </a:extLst>
          </p:cNvPr>
          <p:cNvSpPr txBox="1">
            <a:spLocks noChangeArrowheads="1"/>
          </p:cNvSpPr>
          <p:nvPr/>
        </p:nvSpPr>
        <p:spPr bwMode="auto">
          <a:xfrm>
            <a:off x="359999" y="553174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2024. gada aptaujas dati</a:t>
            </a:r>
          </a:p>
        </p:txBody>
      </p:sp>
      <p:pic>
        <p:nvPicPr>
          <p:cNvPr id="12" name="Picture 11">
            <a:extLst>
              <a:ext uri="{FF2B5EF4-FFF2-40B4-BE49-F238E27FC236}">
                <a16:creationId xmlns:a16="http://schemas.microsoft.com/office/drawing/2014/main" id="{1D9D3F55-0417-4FE0-4AED-168E018C2C70}"/>
              </a:ext>
            </a:extLst>
          </p:cNvPr>
          <p:cNvPicPr>
            <a:picLocks noChangeAspect="1"/>
          </p:cNvPicPr>
          <p:nvPr/>
        </p:nvPicPr>
        <p:blipFill>
          <a:blip r:embed="rId2"/>
          <a:stretch>
            <a:fillRect/>
          </a:stretch>
        </p:blipFill>
        <p:spPr>
          <a:xfrm>
            <a:off x="2083209" y="2217440"/>
            <a:ext cx="7687748" cy="1371791"/>
          </a:xfrm>
          <a:prstGeom prst="rect">
            <a:avLst/>
          </a:prstGeom>
        </p:spPr>
      </p:pic>
      <p:sp>
        <p:nvSpPr>
          <p:cNvPr id="15" name="Text Box 1">
            <a:extLst>
              <a:ext uri="{FF2B5EF4-FFF2-40B4-BE49-F238E27FC236}">
                <a16:creationId xmlns:a16="http://schemas.microsoft.com/office/drawing/2014/main" id="{5C185FDA-9AC9-0BB9-7491-92D7AC3AE238}"/>
              </a:ext>
            </a:extLst>
          </p:cNvPr>
          <p:cNvSpPr txBox="1">
            <a:spLocks noChangeArrowheads="1"/>
          </p:cNvSpPr>
          <p:nvPr/>
        </p:nvSpPr>
        <p:spPr bwMode="auto">
          <a:xfrm>
            <a:off x="349612" y="5872103"/>
            <a:ext cx="4633891"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a:t>
            </a:r>
            <a:r>
              <a:rPr lang="lv-LV" sz="1000" dirty="0">
                <a:solidFill>
                  <a:srgbClr val="000000"/>
                </a:solidFill>
                <a:latin typeface="Arial"/>
                <a:cs typeface="Arial"/>
              </a:rPr>
              <a:t>Apgalvojums</a:t>
            </a:r>
            <a:r>
              <a:rPr lang="lv-LV" sz="1000" b="0" i="0" u="none" strike="noStrike" baseline="0" dirty="0">
                <a:solidFill>
                  <a:srgbClr val="000000"/>
                </a:solidFill>
                <a:latin typeface="Arial"/>
                <a:cs typeface="Arial"/>
              </a:rPr>
              <a:t> tika iekļauts pētījumā, sākot ar 2021. gadu</a:t>
            </a:r>
          </a:p>
        </p:txBody>
      </p:sp>
      <p:sp>
        <p:nvSpPr>
          <p:cNvPr id="6" name="Slide Number Placeholder 5">
            <a:extLst>
              <a:ext uri="{FF2B5EF4-FFF2-40B4-BE49-F238E27FC236}">
                <a16:creationId xmlns:a16="http://schemas.microsoft.com/office/drawing/2014/main" id="{6F339400-EE77-92C9-AD67-37BA1AEB6C2D}"/>
              </a:ext>
            </a:extLst>
          </p:cNvPr>
          <p:cNvSpPr>
            <a:spLocks noGrp="1"/>
          </p:cNvSpPr>
          <p:nvPr>
            <p:ph type="sldNum" sz="quarter" idx="4"/>
          </p:nvPr>
        </p:nvSpPr>
        <p:spPr/>
        <p:txBody>
          <a:bodyPr/>
          <a:lstStyle/>
          <a:p>
            <a:r>
              <a:rPr lang="en-GB" sz="1000">
                <a:solidFill>
                  <a:schemeClr val="tx1"/>
                </a:solidFill>
              </a:rPr>
              <a:t>© Kantar 2024 | </a:t>
            </a:r>
            <a:fld id="{4034BEE3-566C-4068-A777-C3A4762E861B}" type="slidenum">
              <a:rPr lang="en-GB" smtClean="0"/>
              <a:pPr/>
              <a:t>19</a:t>
            </a:fld>
            <a:endParaRPr lang="en-GB" dirty="0"/>
          </a:p>
        </p:txBody>
      </p:sp>
    </p:spTree>
    <p:extLst>
      <p:ext uri="{BB962C8B-B14F-4D97-AF65-F5344CB8AC3E}">
        <p14:creationId xmlns:p14="http://schemas.microsoft.com/office/powerpoint/2010/main" val="17531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lv-LV" dirty="0"/>
              <a:t>Pētījuma apraksts</a:t>
            </a:r>
            <a:endParaRPr lang="en-GB" dirty="0"/>
          </a:p>
        </p:txBody>
      </p:sp>
      <p:sp>
        <p:nvSpPr>
          <p:cNvPr id="3" name="Text Placeholder 2"/>
          <p:cNvSpPr>
            <a:spLocks noGrp="1"/>
          </p:cNvSpPr>
          <p:nvPr>
            <p:ph type="body" sz="quarter" idx="16"/>
          </p:nvPr>
        </p:nvSpPr>
        <p:spPr/>
        <p:txBody>
          <a:bodyPr/>
          <a:lstStyle/>
          <a:p>
            <a:r>
              <a:rPr lang="en-GB"/>
              <a:t>1</a:t>
            </a:r>
            <a:endParaRPr lang="en-GB" dirty="0"/>
          </a:p>
        </p:txBody>
      </p:sp>
    </p:spTree>
    <p:extLst>
      <p:ext uri="{BB962C8B-B14F-4D97-AF65-F5344CB8AC3E}">
        <p14:creationId xmlns:p14="http://schemas.microsoft.com/office/powerpoint/2010/main" val="187684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F0A2AE-D1C6-4C02-B853-D60BE636B1A6}"/>
              </a:ext>
            </a:extLst>
          </p:cNvPr>
          <p:cNvSpPr>
            <a:spLocks noGrp="1"/>
          </p:cNvSpPr>
          <p:nvPr>
            <p:ph type="title"/>
          </p:nvPr>
        </p:nvSpPr>
        <p:spPr>
          <a:xfrm>
            <a:off x="359999" y="430718"/>
            <a:ext cx="11466875" cy="403200"/>
          </a:xfrm>
        </p:spPr>
        <p:txBody>
          <a:bodyPr vert="horz" lIns="0" tIns="0" rIns="0" bIns="0" rtlCol="0" anchor="t">
            <a:normAutofit/>
          </a:bodyPr>
          <a:lstStyle/>
          <a:p>
            <a:r>
              <a:rPr lang="lv-LV" dirty="0"/>
              <a:t>Pašvaldībā pieejamo pakalpojumu izmantošana</a:t>
            </a:r>
          </a:p>
        </p:txBody>
      </p:sp>
      <p:sp>
        <p:nvSpPr>
          <p:cNvPr id="15" name="Footer Placeholder 5">
            <a:extLst>
              <a:ext uri="{FF2B5EF4-FFF2-40B4-BE49-F238E27FC236}">
                <a16:creationId xmlns:a16="http://schemas.microsoft.com/office/drawing/2014/main" id="{1B0A0B79-F925-A538-3598-11DEF83AB769}"/>
              </a:ext>
            </a:extLst>
          </p:cNvPr>
          <p:cNvSpPr>
            <a:spLocks noGrp="1"/>
          </p:cNvSpPr>
          <p:nvPr>
            <p:ph type="ftr" sz="quarter" idx="3"/>
          </p:nvPr>
        </p:nvSpPr>
        <p:spPr>
          <a:xfrm>
            <a:off x="3272400" y="6390000"/>
            <a:ext cx="7055875" cy="198000"/>
          </a:xfrm>
        </p:spPr>
        <p:txBody>
          <a:bodyPr/>
          <a:lstStyle/>
          <a:p>
            <a:endParaRPr lang="en-GB"/>
          </a:p>
        </p:txBody>
      </p:sp>
      <p:sp>
        <p:nvSpPr>
          <p:cNvPr id="11" name="Text Box 1">
            <a:extLst>
              <a:ext uri="{FF2B5EF4-FFF2-40B4-BE49-F238E27FC236}">
                <a16:creationId xmlns:a16="http://schemas.microsoft.com/office/drawing/2014/main" id="{8D037372-C534-0E43-0CCD-D5A3BFD6CCFB}"/>
              </a:ext>
            </a:extLst>
          </p:cNvPr>
          <p:cNvSpPr txBox="1">
            <a:spLocks noChangeArrowheads="1"/>
          </p:cNvSpPr>
          <p:nvPr/>
        </p:nvSpPr>
        <p:spPr bwMode="auto">
          <a:xfrm>
            <a:off x="359999" y="5735103"/>
            <a:ext cx="6334099" cy="380167"/>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Bāze: visi respondenti, n=802</a:t>
            </a:r>
          </a:p>
          <a:p>
            <a:pPr algn="l" rtl="0">
              <a:defRPr sz="1000"/>
            </a:pPr>
            <a:r>
              <a:rPr lang="lv-LV" sz="1000" b="0" i="0" u="none" strike="noStrike" baseline="0" dirty="0">
                <a:solidFill>
                  <a:srgbClr val="000000"/>
                </a:solidFill>
                <a:latin typeface="Arial"/>
                <a:cs typeface="Arial"/>
              </a:rPr>
              <a:t>*Tā kā katrs respondents varēja atzīmēt vairāk nekā vienu atbildi, kopējā atbilžu summa pārsniedz 100%</a:t>
            </a:r>
          </a:p>
        </p:txBody>
      </p:sp>
      <p:sp>
        <p:nvSpPr>
          <p:cNvPr id="12" name="Text Box 1">
            <a:extLst>
              <a:ext uri="{FF2B5EF4-FFF2-40B4-BE49-F238E27FC236}">
                <a16:creationId xmlns:a16="http://schemas.microsoft.com/office/drawing/2014/main" id="{BFB91350-85F5-6BCB-E897-97A86E79C6D7}"/>
              </a:ext>
            </a:extLst>
          </p:cNvPr>
          <p:cNvSpPr txBox="1">
            <a:spLocks noChangeArrowheads="1"/>
          </p:cNvSpPr>
          <p:nvPr/>
        </p:nvSpPr>
        <p:spPr bwMode="auto">
          <a:xfrm>
            <a:off x="359999" y="553174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2024. gada aptaujas dati</a:t>
            </a:r>
          </a:p>
        </p:txBody>
      </p:sp>
      <p:sp>
        <p:nvSpPr>
          <p:cNvPr id="2" name="TextBox 1">
            <a:extLst>
              <a:ext uri="{FF2B5EF4-FFF2-40B4-BE49-F238E27FC236}">
                <a16:creationId xmlns:a16="http://schemas.microsoft.com/office/drawing/2014/main" id="{CB4E34FC-A740-AC7B-3875-C4781AF36588}"/>
              </a:ext>
            </a:extLst>
          </p:cNvPr>
          <p:cNvSpPr txBox="1"/>
          <p:nvPr/>
        </p:nvSpPr>
        <p:spPr>
          <a:xfrm>
            <a:off x="359999" y="1266825"/>
            <a:ext cx="10717576" cy="184666"/>
          </a:xfrm>
          <a:prstGeom prst="rect">
            <a:avLst/>
          </a:prstGeom>
          <a:noFill/>
        </p:spPr>
        <p:txBody>
          <a:bodyPr wrap="square" lIns="0" tIns="0" rIns="0" bIns="0" rtlCol="0">
            <a:spAutoFit/>
          </a:bodyPr>
          <a:lstStyle/>
          <a:p>
            <a:r>
              <a:rPr lang="lv-LV" sz="1200" b="1" dirty="0"/>
              <a:t>"Vai pēdējo 6 mēnešu laikā Jūs esat izmantojis/ apmeklējis ... ?"</a:t>
            </a:r>
          </a:p>
        </p:txBody>
      </p:sp>
      <p:pic>
        <p:nvPicPr>
          <p:cNvPr id="6" name="Picture 5">
            <a:extLst>
              <a:ext uri="{FF2B5EF4-FFF2-40B4-BE49-F238E27FC236}">
                <a16:creationId xmlns:a16="http://schemas.microsoft.com/office/drawing/2014/main" id="{539F5218-D43A-C34C-B700-958E2B4199FB}"/>
              </a:ext>
            </a:extLst>
          </p:cNvPr>
          <p:cNvPicPr>
            <a:picLocks noChangeAspect="1"/>
          </p:cNvPicPr>
          <p:nvPr/>
        </p:nvPicPr>
        <p:blipFill rotWithShape="1">
          <a:blip r:embed="rId2"/>
          <a:srcRect t="4801"/>
          <a:stretch/>
        </p:blipFill>
        <p:spPr>
          <a:xfrm>
            <a:off x="2586373" y="1643576"/>
            <a:ext cx="6264827" cy="3786496"/>
          </a:xfrm>
          <a:prstGeom prst="rect">
            <a:avLst/>
          </a:prstGeom>
        </p:spPr>
      </p:pic>
      <p:sp>
        <p:nvSpPr>
          <p:cNvPr id="5" name="Slide Number Placeholder 4">
            <a:extLst>
              <a:ext uri="{FF2B5EF4-FFF2-40B4-BE49-F238E27FC236}">
                <a16:creationId xmlns:a16="http://schemas.microsoft.com/office/drawing/2014/main" id="{18EDD23C-BD6A-CB4B-7EE4-225167F07C77}"/>
              </a:ext>
            </a:extLst>
          </p:cNvPr>
          <p:cNvSpPr>
            <a:spLocks noGrp="1"/>
          </p:cNvSpPr>
          <p:nvPr>
            <p:ph type="sldNum" sz="quarter" idx="4"/>
          </p:nvPr>
        </p:nvSpPr>
        <p:spPr/>
        <p:txBody>
          <a:bodyPr/>
          <a:lstStyle/>
          <a:p>
            <a:r>
              <a:rPr lang="en-GB" sz="1000">
                <a:solidFill>
                  <a:schemeClr val="tx1"/>
                </a:solidFill>
              </a:rPr>
              <a:t>© Kantar 2024 | </a:t>
            </a:r>
            <a:fld id="{4034BEE3-566C-4068-A777-C3A4762E861B}" type="slidenum">
              <a:rPr lang="en-GB" smtClean="0"/>
              <a:pPr/>
              <a:t>20</a:t>
            </a:fld>
            <a:endParaRPr lang="en-GB" dirty="0"/>
          </a:p>
        </p:txBody>
      </p:sp>
      <p:sp>
        <p:nvSpPr>
          <p:cNvPr id="8" name="Text Box 1">
            <a:extLst>
              <a:ext uri="{FF2B5EF4-FFF2-40B4-BE49-F238E27FC236}">
                <a16:creationId xmlns:a16="http://schemas.microsoft.com/office/drawing/2014/main" id="{E6D36928-9312-3215-264D-59641D0DF362}"/>
              </a:ext>
            </a:extLst>
          </p:cNvPr>
          <p:cNvSpPr txBox="1">
            <a:spLocks noChangeArrowheads="1"/>
          </p:cNvSpPr>
          <p:nvPr/>
        </p:nvSpPr>
        <p:spPr bwMode="auto">
          <a:xfrm>
            <a:off x="7238720" y="5767406"/>
            <a:ext cx="4633891"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0">
              <a:defRPr sz="1000"/>
            </a:pPr>
            <a:r>
              <a:rPr lang="pt-BR" sz="1000" b="0" i="0" u="none" strike="noStrike" baseline="0" dirty="0">
                <a:solidFill>
                  <a:srgbClr val="000000"/>
                </a:solidFill>
                <a:latin typeface="Arial"/>
                <a:cs typeface="Arial"/>
              </a:rPr>
              <a:t>Rādītājs ir statistiski nozīmīgi </a:t>
            </a:r>
            <a:endParaRPr lang="lv-LV" sz="1000" b="0" i="0" u="none" strike="noStrike" baseline="0" dirty="0">
              <a:solidFill>
                <a:srgbClr val="000000"/>
              </a:solidFill>
              <a:latin typeface="Arial"/>
              <a:cs typeface="Arial"/>
            </a:endParaRPr>
          </a:p>
          <a:p>
            <a:pPr algn="r" rtl="0">
              <a:defRPr sz="1000"/>
            </a:pPr>
            <a:r>
              <a:rPr lang="lv-LV" sz="1000" b="0" i="0" u="none" strike="noStrike" baseline="0" dirty="0">
                <a:solidFill>
                  <a:srgbClr val="000000"/>
                </a:solidFill>
                <a:latin typeface="Arial"/>
                <a:cs typeface="Arial"/>
              </a:rPr>
              <a:t>a</a:t>
            </a:r>
            <a:r>
              <a:rPr lang="pt-BR" sz="1000" b="0" i="0" u="none" strike="noStrike" baseline="0" dirty="0">
                <a:solidFill>
                  <a:srgbClr val="000000"/>
                </a:solidFill>
                <a:latin typeface="Arial"/>
                <a:cs typeface="Arial"/>
              </a:rPr>
              <a:t>ugstāks</a:t>
            </a:r>
            <a:r>
              <a:rPr lang="lv-LV" sz="1000" b="0" i="0" u="none" strike="noStrike" baseline="0" dirty="0">
                <a:solidFill>
                  <a:srgbClr val="000000"/>
                </a:solidFill>
                <a:latin typeface="Arial"/>
                <a:cs typeface="Arial"/>
              </a:rPr>
              <a:t>   </a:t>
            </a:r>
            <a:r>
              <a:rPr lang="pt-BR" sz="1000" b="0" i="0" u="none" strike="noStrike" baseline="0" dirty="0">
                <a:solidFill>
                  <a:srgbClr val="000000"/>
                </a:solidFill>
                <a:latin typeface="Arial"/>
                <a:cs typeface="Arial"/>
              </a:rPr>
              <a:t> zemāks nekā 20</a:t>
            </a:r>
            <a:r>
              <a:rPr lang="lv-LV" sz="1000" b="0" i="0" u="none" strike="noStrike" baseline="0" dirty="0">
                <a:solidFill>
                  <a:srgbClr val="000000"/>
                </a:solidFill>
                <a:latin typeface="Arial"/>
                <a:cs typeface="Arial"/>
              </a:rPr>
              <a:t>21</a:t>
            </a:r>
            <a:r>
              <a:rPr lang="pt-BR" sz="1000" b="0" i="0" u="none" strike="noStrike" baseline="0" dirty="0">
                <a:solidFill>
                  <a:srgbClr val="000000"/>
                </a:solidFill>
                <a:latin typeface="Arial"/>
                <a:cs typeface="Arial"/>
              </a:rPr>
              <a:t>. gadā</a:t>
            </a:r>
            <a:endParaRPr lang="lv-LV" sz="1000" b="0" i="0" u="none" strike="noStrike" baseline="0" dirty="0">
              <a:solidFill>
                <a:srgbClr val="000000"/>
              </a:solidFill>
              <a:latin typeface="Arial"/>
              <a:cs typeface="Arial"/>
            </a:endParaRPr>
          </a:p>
        </p:txBody>
      </p:sp>
      <p:cxnSp>
        <p:nvCxnSpPr>
          <p:cNvPr id="9" name="Straight Arrow Connector 8">
            <a:extLst>
              <a:ext uri="{FF2B5EF4-FFF2-40B4-BE49-F238E27FC236}">
                <a16:creationId xmlns:a16="http://schemas.microsoft.com/office/drawing/2014/main" id="{BA0FA2AD-4B12-0A5F-BD24-242E5B4656AE}"/>
              </a:ext>
            </a:extLst>
          </p:cNvPr>
          <p:cNvCxnSpPr/>
          <p:nvPr/>
        </p:nvCxnSpPr>
        <p:spPr>
          <a:xfrm>
            <a:off x="10393814" y="5832332"/>
            <a:ext cx="0" cy="1857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3DEFC70-53EA-7307-36E8-950C5C67D782}"/>
              </a:ext>
            </a:extLst>
          </p:cNvPr>
          <p:cNvCxnSpPr/>
          <p:nvPr/>
        </p:nvCxnSpPr>
        <p:spPr>
          <a:xfrm flipV="1">
            <a:off x="9736197" y="5822807"/>
            <a:ext cx="0" cy="17614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5CDDE89-5891-EF6C-6DF0-DBF35DA6B3B1}"/>
              </a:ext>
            </a:extLst>
          </p:cNvPr>
          <p:cNvCxnSpPr/>
          <p:nvPr/>
        </p:nvCxnSpPr>
        <p:spPr>
          <a:xfrm flipV="1">
            <a:off x="8114279" y="1787255"/>
            <a:ext cx="0" cy="17614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DE9083C-4292-ECCC-8D52-816F0754E381}"/>
              </a:ext>
            </a:extLst>
          </p:cNvPr>
          <p:cNvCxnSpPr/>
          <p:nvPr/>
        </p:nvCxnSpPr>
        <p:spPr>
          <a:xfrm flipV="1">
            <a:off x="7946639" y="2214357"/>
            <a:ext cx="0" cy="17614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9C39F5F-2601-73CB-7D85-152EC15187C5}"/>
              </a:ext>
            </a:extLst>
          </p:cNvPr>
          <p:cNvCxnSpPr/>
          <p:nvPr/>
        </p:nvCxnSpPr>
        <p:spPr>
          <a:xfrm flipV="1">
            <a:off x="7407525" y="2662031"/>
            <a:ext cx="0" cy="17614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3C9CDC0-5AE2-2011-59F9-12B31DB0A89B}"/>
              </a:ext>
            </a:extLst>
          </p:cNvPr>
          <p:cNvCxnSpPr/>
          <p:nvPr/>
        </p:nvCxnSpPr>
        <p:spPr>
          <a:xfrm flipV="1">
            <a:off x="7390122" y="3091035"/>
            <a:ext cx="0" cy="17614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B67C0C1-9347-2B16-4A31-5F811890CC38}"/>
              </a:ext>
            </a:extLst>
          </p:cNvPr>
          <p:cNvCxnSpPr/>
          <p:nvPr/>
        </p:nvCxnSpPr>
        <p:spPr>
          <a:xfrm flipV="1">
            <a:off x="6240328" y="4371959"/>
            <a:ext cx="0" cy="17614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80C2195-C558-9C97-A08D-2798C1A8F181}"/>
              </a:ext>
            </a:extLst>
          </p:cNvPr>
          <p:cNvCxnSpPr/>
          <p:nvPr/>
        </p:nvCxnSpPr>
        <p:spPr>
          <a:xfrm flipV="1">
            <a:off x="6114791" y="4804962"/>
            <a:ext cx="0" cy="17614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83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F0A2AE-D1C6-4C02-B853-D60BE636B1A6}"/>
              </a:ext>
            </a:extLst>
          </p:cNvPr>
          <p:cNvSpPr>
            <a:spLocks noGrp="1"/>
          </p:cNvSpPr>
          <p:nvPr>
            <p:ph type="title"/>
          </p:nvPr>
        </p:nvSpPr>
        <p:spPr>
          <a:xfrm>
            <a:off x="359999" y="430718"/>
            <a:ext cx="11466875" cy="403200"/>
          </a:xfrm>
        </p:spPr>
        <p:txBody>
          <a:bodyPr vert="horz" lIns="0" tIns="0" rIns="0" bIns="0" rtlCol="0" anchor="t">
            <a:normAutofit/>
          </a:bodyPr>
          <a:lstStyle/>
          <a:p>
            <a:r>
              <a:rPr lang="lv-LV" dirty="0"/>
              <a:t>Pašvaldībā pieejamo pakalpojumu novērtējums</a:t>
            </a:r>
          </a:p>
        </p:txBody>
      </p:sp>
      <p:sp>
        <p:nvSpPr>
          <p:cNvPr id="15" name="Footer Placeholder 5">
            <a:extLst>
              <a:ext uri="{FF2B5EF4-FFF2-40B4-BE49-F238E27FC236}">
                <a16:creationId xmlns:a16="http://schemas.microsoft.com/office/drawing/2014/main" id="{1B0A0B79-F925-A538-3598-11DEF83AB769}"/>
              </a:ext>
            </a:extLst>
          </p:cNvPr>
          <p:cNvSpPr>
            <a:spLocks noGrp="1"/>
          </p:cNvSpPr>
          <p:nvPr>
            <p:ph type="ftr" sz="quarter" idx="3"/>
          </p:nvPr>
        </p:nvSpPr>
        <p:spPr>
          <a:xfrm>
            <a:off x="3272400" y="6390000"/>
            <a:ext cx="7055875" cy="198000"/>
          </a:xfrm>
        </p:spPr>
        <p:txBody>
          <a:bodyPr/>
          <a:lstStyle/>
          <a:p>
            <a:endParaRPr lang="en-GB"/>
          </a:p>
        </p:txBody>
      </p:sp>
      <p:sp>
        <p:nvSpPr>
          <p:cNvPr id="11" name="Text Box 1">
            <a:extLst>
              <a:ext uri="{FF2B5EF4-FFF2-40B4-BE49-F238E27FC236}">
                <a16:creationId xmlns:a16="http://schemas.microsoft.com/office/drawing/2014/main" id="{8D037372-C534-0E43-0CCD-D5A3BFD6CCFB}"/>
              </a:ext>
            </a:extLst>
          </p:cNvPr>
          <p:cNvSpPr txBox="1">
            <a:spLocks noChangeArrowheads="1"/>
          </p:cNvSpPr>
          <p:nvPr/>
        </p:nvSpPr>
        <p:spPr bwMode="auto">
          <a:xfrm>
            <a:off x="359999" y="5735103"/>
            <a:ext cx="8514858" cy="380167"/>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Bāze: respondenti, kuri ir izmantojuši attiecīgās iestādes pakalpojumus, “n“ skatīt grafikā</a:t>
            </a:r>
          </a:p>
          <a:p>
            <a:pPr algn="l" rtl="0">
              <a:defRPr sz="1000"/>
            </a:pPr>
            <a:r>
              <a:rPr lang="lv-LV" sz="1000" b="0" i="0" u="none" strike="noStrike" baseline="0" dirty="0">
                <a:solidFill>
                  <a:srgbClr val="000000"/>
                </a:solidFill>
                <a:latin typeface="Arial"/>
                <a:cs typeface="Arial"/>
              </a:rPr>
              <a:t>* Respondentu skaits ir pārāk mazs, lai veiktu statistiski nozīmīgus secinājumus</a:t>
            </a:r>
          </a:p>
          <a:p>
            <a:pPr algn="l" rtl="0">
              <a:defRPr sz="1000"/>
            </a:pPr>
            <a:r>
              <a:rPr lang="lv-LV" sz="1000" b="0" i="0" u="none" strike="noStrike" baseline="0" dirty="0">
                <a:solidFill>
                  <a:srgbClr val="000000"/>
                </a:solidFill>
                <a:latin typeface="Arial"/>
                <a:cs typeface="Arial"/>
              </a:rPr>
              <a:t>**2024. gadā mainīts atbilžu variants (iepriekš bija "Apkaimju iedzīvotāju centrs")</a:t>
            </a:r>
          </a:p>
        </p:txBody>
      </p:sp>
      <p:sp>
        <p:nvSpPr>
          <p:cNvPr id="12" name="Text Box 1">
            <a:extLst>
              <a:ext uri="{FF2B5EF4-FFF2-40B4-BE49-F238E27FC236}">
                <a16:creationId xmlns:a16="http://schemas.microsoft.com/office/drawing/2014/main" id="{BFB91350-85F5-6BCB-E897-97A86E79C6D7}"/>
              </a:ext>
            </a:extLst>
          </p:cNvPr>
          <p:cNvSpPr txBox="1">
            <a:spLocks noChangeArrowheads="1"/>
          </p:cNvSpPr>
          <p:nvPr/>
        </p:nvSpPr>
        <p:spPr bwMode="auto">
          <a:xfrm>
            <a:off x="359999" y="543655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2024. gada aptaujas dati</a:t>
            </a:r>
          </a:p>
        </p:txBody>
      </p:sp>
      <p:sp>
        <p:nvSpPr>
          <p:cNvPr id="2" name="TextBox 1">
            <a:extLst>
              <a:ext uri="{FF2B5EF4-FFF2-40B4-BE49-F238E27FC236}">
                <a16:creationId xmlns:a16="http://schemas.microsoft.com/office/drawing/2014/main" id="{CB4E34FC-A740-AC7B-3875-C4781AF36588}"/>
              </a:ext>
            </a:extLst>
          </p:cNvPr>
          <p:cNvSpPr txBox="1"/>
          <p:nvPr/>
        </p:nvSpPr>
        <p:spPr>
          <a:xfrm>
            <a:off x="359999" y="1266825"/>
            <a:ext cx="10717576" cy="184666"/>
          </a:xfrm>
          <a:prstGeom prst="rect">
            <a:avLst/>
          </a:prstGeom>
          <a:noFill/>
        </p:spPr>
        <p:txBody>
          <a:bodyPr wrap="square" lIns="0" tIns="0" rIns="0" bIns="0" rtlCol="0">
            <a:spAutoFit/>
          </a:bodyPr>
          <a:lstStyle/>
          <a:p>
            <a:r>
              <a:rPr lang="lv-LV" sz="1200" b="1" dirty="0"/>
              <a:t>"Vai ar šo pakalpojumu Jūs esat ļoti apmierināts, drīzāk apmierināts, drīzāk neapmierināts vai pilnībā neapmierināts?"</a:t>
            </a:r>
          </a:p>
        </p:txBody>
      </p:sp>
      <p:sp>
        <p:nvSpPr>
          <p:cNvPr id="5" name="Slide Number Placeholder 4">
            <a:extLst>
              <a:ext uri="{FF2B5EF4-FFF2-40B4-BE49-F238E27FC236}">
                <a16:creationId xmlns:a16="http://schemas.microsoft.com/office/drawing/2014/main" id="{18EDD23C-BD6A-CB4B-7EE4-225167F07C77}"/>
              </a:ext>
            </a:extLst>
          </p:cNvPr>
          <p:cNvSpPr>
            <a:spLocks noGrp="1"/>
          </p:cNvSpPr>
          <p:nvPr>
            <p:ph type="sldNum" sz="quarter" idx="4"/>
          </p:nvPr>
        </p:nvSpPr>
        <p:spPr/>
        <p:txBody>
          <a:bodyPr/>
          <a:lstStyle/>
          <a:p>
            <a:r>
              <a:rPr lang="en-GB" sz="1000">
                <a:solidFill>
                  <a:schemeClr val="tx1"/>
                </a:solidFill>
              </a:rPr>
              <a:t>© Kantar 2024 | </a:t>
            </a:r>
            <a:fld id="{4034BEE3-566C-4068-A777-C3A4762E861B}" type="slidenum">
              <a:rPr lang="en-GB" smtClean="0"/>
              <a:pPr/>
              <a:t>21</a:t>
            </a:fld>
            <a:endParaRPr lang="en-GB" dirty="0"/>
          </a:p>
        </p:txBody>
      </p:sp>
      <p:sp>
        <p:nvSpPr>
          <p:cNvPr id="8" name="Text Box 1">
            <a:extLst>
              <a:ext uri="{FF2B5EF4-FFF2-40B4-BE49-F238E27FC236}">
                <a16:creationId xmlns:a16="http://schemas.microsoft.com/office/drawing/2014/main" id="{E6D36928-9312-3215-264D-59641D0DF362}"/>
              </a:ext>
            </a:extLst>
          </p:cNvPr>
          <p:cNvSpPr txBox="1">
            <a:spLocks noChangeArrowheads="1"/>
          </p:cNvSpPr>
          <p:nvPr/>
        </p:nvSpPr>
        <p:spPr bwMode="auto">
          <a:xfrm>
            <a:off x="7238720" y="5767406"/>
            <a:ext cx="4633891"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0">
              <a:defRPr sz="1000"/>
            </a:pPr>
            <a:r>
              <a:rPr lang="pt-BR" sz="1000" b="0" i="0" u="none" strike="noStrike" baseline="0" dirty="0">
                <a:solidFill>
                  <a:srgbClr val="000000"/>
                </a:solidFill>
                <a:latin typeface="Arial"/>
                <a:cs typeface="Arial"/>
              </a:rPr>
              <a:t>Rādītājs ir statistiski nozīmīgi </a:t>
            </a:r>
            <a:endParaRPr lang="lv-LV" sz="1000" b="0" i="0" u="none" strike="noStrike" baseline="0" dirty="0">
              <a:solidFill>
                <a:srgbClr val="000000"/>
              </a:solidFill>
              <a:latin typeface="Arial"/>
              <a:cs typeface="Arial"/>
            </a:endParaRPr>
          </a:p>
          <a:p>
            <a:pPr algn="r" rtl="0">
              <a:defRPr sz="1000"/>
            </a:pPr>
            <a:r>
              <a:rPr lang="lv-LV" sz="1000" b="0" i="0" u="none" strike="noStrike" baseline="0" dirty="0">
                <a:solidFill>
                  <a:srgbClr val="000000"/>
                </a:solidFill>
                <a:latin typeface="Arial"/>
                <a:cs typeface="Arial"/>
              </a:rPr>
              <a:t>a</a:t>
            </a:r>
            <a:r>
              <a:rPr lang="pt-BR" sz="1000" b="0" i="0" u="none" strike="noStrike" baseline="0" dirty="0">
                <a:solidFill>
                  <a:srgbClr val="000000"/>
                </a:solidFill>
                <a:latin typeface="Arial"/>
                <a:cs typeface="Arial"/>
              </a:rPr>
              <a:t>ugstāks</a:t>
            </a:r>
            <a:r>
              <a:rPr lang="lv-LV" sz="1000" b="0" i="0" u="none" strike="noStrike" baseline="0" dirty="0">
                <a:solidFill>
                  <a:srgbClr val="000000"/>
                </a:solidFill>
                <a:latin typeface="Arial"/>
                <a:cs typeface="Arial"/>
              </a:rPr>
              <a:t>   </a:t>
            </a:r>
            <a:r>
              <a:rPr lang="pt-BR" sz="1000" b="0" i="0" u="none" strike="noStrike" baseline="0" dirty="0">
                <a:solidFill>
                  <a:srgbClr val="000000"/>
                </a:solidFill>
                <a:latin typeface="Arial"/>
                <a:cs typeface="Arial"/>
              </a:rPr>
              <a:t> zemāks nekā 20</a:t>
            </a:r>
            <a:r>
              <a:rPr lang="lv-LV" sz="1000" b="0" i="0" u="none" strike="noStrike" baseline="0" dirty="0">
                <a:solidFill>
                  <a:srgbClr val="000000"/>
                </a:solidFill>
                <a:latin typeface="Arial"/>
                <a:cs typeface="Arial"/>
              </a:rPr>
              <a:t>21</a:t>
            </a:r>
            <a:r>
              <a:rPr lang="pt-BR" sz="1000" b="0" i="0" u="none" strike="noStrike" baseline="0" dirty="0">
                <a:solidFill>
                  <a:srgbClr val="000000"/>
                </a:solidFill>
                <a:latin typeface="Arial"/>
                <a:cs typeface="Arial"/>
              </a:rPr>
              <a:t>. gadā</a:t>
            </a:r>
            <a:endParaRPr lang="lv-LV" sz="1000" b="0" i="0" u="none" strike="noStrike" baseline="0" dirty="0">
              <a:solidFill>
                <a:srgbClr val="000000"/>
              </a:solidFill>
              <a:latin typeface="Arial"/>
              <a:cs typeface="Arial"/>
            </a:endParaRPr>
          </a:p>
        </p:txBody>
      </p:sp>
      <p:cxnSp>
        <p:nvCxnSpPr>
          <p:cNvPr id="9" name="Straight Arrow Connector 8">
            <a:extLst>
              <a:ext uri="{FF2B5EF4-FFF2-40B4-BE49-F238E27FC236}">
                <a16:creationId xmlns:a16="http://schemas.microsoft.com/office/drawing/2014/main" id="{BA0FA2AD-4B12-0A5F-BD24-242E5B4656AE}"/>
              </a:ext>
            </a:extLst>
          </p:cNvPr>
          <p:cNvCxnSpPr/>
          <p:nvPr/>
        </p:nvCxnSpPr>
        <p:spPr>
          <a:xfrm>
            <a:off x="10393814" y="5832332"/>
            <a:ext cx="0" cy="1857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3DEFC70-53EA-7307-36E8-950C5C67D782}"/>
              </a:ext>
            </a:extLst>
          </p:cNvPr>
          <p:cNvCxnSpPr/>
          <p:nvPr/>
        </p:nvCxnSpPr>
        <p:spPr>
          <a:xfrm flipV="1">
            <a:off x="9736197" y="5822807"/>
            <a:ext cx="0" cy="17614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F1B40C60-F730-2A87-4C19-7BDCB0E94012}"/>
              </a:ext>
            </a:extLst>
          </p:cNvPr>
          <p:cNvPicPr>
            <a:picLocks noChangeAspect="1"/>
          </p:cNvPicPr>
          <p:nvPr/>
        </p:nvPicPr>
        <p:blipFill rotWithShape="1">
          <a:blip r:embed="rId2"/>
          <a:srcRect t="10301"/>
          <a:stretch/>
        </p:blipFill>
        <p:spPr>
          <a:xfrm>
            <a:off x="400583" y="2229402"/>
            <a:ext cx="5776582" cy="2317841"/>
          </a:xfrm>
          <a:prstGeom prst="rect">
            <a:avLst/>
          </a:prstGeom>
        </p:spPr>
      </p:pic>
      <p:pic>
        <p:nvPicPr>
          <p:cNvPr id="23" name="Picture 22">
            <a:extLst>
              <a:ext uri="{FF2B5EF4-FFF2-40B4-BE49-F238E27FC236}">
                <a16:creationId xmlns:a16="http://schemas.microsoft.com/office/drawing/2014/main" id="{6B7D6F2E-02AD-7AF5-84F7-29C4D24940C4}"/>
              </a:ext>
            </a:extLst>
          </p:cNvPr>
          <p:cNvPicPr>
            <a:picLocks noChangeAspect="1"/>
          </p:cNvPicPr>
          <p:nvPr/>
        </p:nvPicPr>
        <p:blipFill>
          <a:blip r:embed="rId3"/>
          <a:stretch>
            <a:fillRect/>
          </a:stretch>
        </p:blipFill>
        <p:spPr>
          <a:xfrm>
            <a:off x="6152233" y="2298605"/>
            <a:ext cx="5776582" cy="2260789"/>
          </a:xfrm>
          <a:prstGeom prst="rect">
            <a:avLst/>
          </a:prstGeom>
        </p:spPr>
      </p:pic>
      <p:pic>
        <p:nvPicPr>
          <p:cNvPr id="25" name="Picture 24">
            <a:extLst>
              <a:ext uri="{FF2B5EF4-FFF2-40B4-BE49-F238E27FC236}">
                <a16:creationId xmlns:a16="http://schemas.microsoft.com/office/drawing/2014/main" id="{CA885879-1079-8B51-375C-4E6BCB60F780}"/>
              </a:ext>
            </a:extLst>
          </p:cNvPr>
          <p:cNvPicPr>
            <a:picLocks noChangeAspect="1"/>
          </p:cNvPicPr>
          <p:nvPr/>
        </p:nvPicPr>
        <p:blipFill>
          <a:blip r:embed="rId4"/>
          <a:stretch>
            <a:fillRect/>
          </a:stretch>
        </p:blipFill>
        <p:spPr>
          <a:xfrm>
            <a:off x="2920902" y="1682277"/>
            <a:ext cx="5953956" cy="285790"/>
          </a:xfrm>
          <a:prstGeom prst="rect">
            <a:avLst/>
          </a:prstGeom>
        </p:spPr>
      </p:pic>
      <p:sp>
        <p:nvSpPr>
          <p:cNvPr id="26" name="TextBox 25">
            <a:extLst>
              <a:ext uri="{FF2B5EF4-FFF2-40B4-BE49-F238E27FC236}">
                <a16:creationId xmlns:a16="http://schemas.microsoft.com/office/drawing/2014/main" id="{6D73C3A9-C55C-D1BE-BE0E-7CABD54111A9}"/>
              </a:ext>
            </a:extLst>
          </p:cNvPr>
          <p:cNvSpPr txBox="1"/>
          <p:nvPr/>
        </p:nvSpPr>
        <p:spPr>
          <a:xfrm>
            <a:off x="0" y="2423002"/>
            <a:ext cx="792251" cy="246221"/>
          </a:xfrm>
          <a:prstGeom prst="rect">
            <a:avLst/>
          </a:prstGeom>
          <a:noFill/>
        </p:spPr>
        <p:txBody>
          <a:bodyPr wrap="square" lIns="0" tIns="0" rIns="0" bIns="0" rtlCol="0">
            <a:spAutoFit/>
          </a:bodyPr>
          <a:lstStyle/>
          <a:p>
            <a:pPr algn="ctr"/>
            <a:r>
              <a:rPr lang="lv-LV" sz="1600" b="1" dirty="0">
                <a:solidFill>
                  <a:schemeClr val="tx2">
                    <a:lumMod val="60000"/>
                    <a:lumOff val="40000"/>
                  </a:schemeClr>
                </a:solidFill>
              </a:rPr>
              <a:t>99%</a:t>
            </a:r>
            <a:endParaRPr lang="en-GB" sz="1600" b="1" dirty="0" err="1">
              <a:solidFill>
                <a:schemeClr val="tx2">
                  <a:lumMod val="60000"/>
                  <a:lumOff val="40000"/>
                </a:schemeClr>
              </a:solidFill>
            </a:endParaRPr>
          </a:p>
        </p:txBody>
      </p:sp>
      <p:sp>
        <p:nvSpPr>
          <p:cNvPr id="42" name="TextBox 41">
            <a:extLst>
              <a:ext uri="{FF2B5EF4-FFF2-40B4-BE49-F238E27FC236}">
                <a16:creationId xmlns:a16="http://schemas.microsoft.com/office/drawing/2014/main" id="{95863C08-8048-1EFA-7FCF-9CCDB697EA9E}"/>
              </a:ext>
            </a:extLst>
          </p:cNvPr>
          <p:cNvSpPr txBox="1"/>
          <p:nvPr/>
        </p:nvSpPr>
        <p:spPr>
          <a:xfrm>
            <a:off x="8" y="2966247"/>
            <a:ext cx="792251" cy="246221"/>
          </a:xfrm>
          <a:prstGeom prst="rect">
            <a:avLst/>
          </a:prstGeom>
          <a:noFill/>
        </p:spPr>
        <p:txBody>
          <a:bodyPr wrap="square" lIns="0" tIns="0" rIns="0" bIns="0" rtlCol="0">
            <a:spAutoFit/>
          </a:bodyPr>
          <a:lstStyle/>
          <a:p>
            <a:pPr algn="ctr"/>
            <a:r>
              <a:rPr lang="lv-LV" sz="1600" b="1" dirty="0">
                <a:solidFill>
                  <a:schemeClr val="tx2">
                    <a:lumMod val="60000"/>
                    <a:lumOff val="40000"/>
                  </a:schemeClr>
                </a:solidFill>
              </a:rPr>
              <a:t>91%</a:t>
            </a:r>
            <a:endParaRPr lang="en-GB" sz="1600" b="1" dirty="0" err="1">
              <a:solidFill>
                <a:schemeClr val="tx2">
                  <a:lumMod val="60000"/>
                  <a:lumOff val="40000"/>
                </a:schemeClr>
              </a:solidFill>
            </a:endParaRPr>
          </a:p>
        </p:txBody>
      </p:sp>
      <p:sp>
        <p:nvSpPr>
          <p:cNvPr id="43" name="TextBox 42">
            <a:extLst>
              <a:ext uri="{FF2B5EF4-FFF2-40B4-BE49-F238E27FC236}">
                <a16:creationId xmlns:a16="http://schemas.microsoft.com/office/drawing/2014/main" id="{C490A50C-A3C2-8BC2-6B16-5C86037BD1BC}"/>
              </a:ext>
            </a:extLst>
          </p:cNvPr>
          <p:cNvSpPr txBox="1"/>
          <p:nvPr/>
        </p:nvSpPr>
        <p:spPr>
          <a:xfrm>
            <a:off x="0" y="3557466"/>
            <a:ext cx="792251" cy="246221"/>
          </a:xfrm>
          <a:prstGeom prst="rect">
            <a:avLst/>
          </a:prstGeom>
          <a:noFill/>
        </p:spPr>
        <p:txBody>
          <a:bodyPr wrap="square" lIns="0" tIns="0" rIns="0" bIns="0" rtlCol="0">
            <a:spAutoFit/>
          </a:bodyPr>
          <a:lstStyle/>
          <a:p>
            <a:pPr algn="ctr"/>
            <a:r>
              <a:rPr lang="lv-LV" sz="1600" b="1" dirty="0">
                <a:solidFill>
                  <a:schemeClr val="tx2">
                    <a:lumMod val="60000"/>
                    <a:lumOff val="40000"/>
                  </a:schemeClr>
                </a:solidFill>
              </a:rPr>
              <a:t>96%</a:t>
            </a:r>
            <a:endParaRPr lang="en-GB" sz="1600" b="1" dirty="0" err="1">
              <a:solidFill>
                <a:schemeClr val="tx2">
                  <a:lumMod val="60000"/>
                  <a:lumOff val="40000"/>
                </a:schemeClr>
              </a:solidFill>
            </a:endParaRPr>
          </a:p>
        </p:txBody>
      </p:sp>
      <p:sp>
        <p:nvSpPr>
          <p:cNvPr id="44" name="TextBox 43">
            <a:extLst>
              <a:ext uri="{FF2B5EF4-FFF2-40B4-BE49-F238E27FC236}">
                <a16:creationId xmlns:a16="http://schemas.microsoft.com/office/drawing/2014/main" id="{43E1DA7E-1D8C-B475-2F7F-7ED455930557}"/>
              </a:ext>
            </a:extLst>
          </p:cNvPr>
          <p:cNvSpPr txBox="1"/>
          <p:nvPr/>
        </p:nvSpPr>
        <p:spPr>
          <a:xfrm>
            <a:off x="4457" y="4135796"/>
            <a:ext cx="792251" cy="246221"/>
          </a:xfrm>
          <a:prstGeom prst="rect">
            <a:avLst/>
          </a:prstGeom>
          <a:noFill/>
        </p:spPr>
        <p:txBody>
          <a:bodyPr wrap="square" lIns="0" tIns="0" rIns="0" bIns="0" rtlCol="0">
            <a:spAutoFit/>
          </a:bodyPr>
          <a:lstStyle/>
          <a:p>
            <a:pPr algn="ctr"/>
            <a:r>
              <a:rPr lang="lv-LV" sz="1600" b="1" dirty="0">
                <a:solidFill>
                  <a:schemeClr val="tx2">
                    <a:lumMod val="60000"/>
                    <a:lumOff val="40000"/>
                  </a:schemeClr>
                </a:solidFill>
              </a:rPr>
              <a:t>94%</a:t>
            </a:r>
            <a:endParaRPr lang="en-GB" sz="1600" b="1" dirty="0" err="1">
              <a:solidFill>
                <a:schemeClr val="tx2">
                  <a:lumMod val="60000"/>
                  <a:lumOff val="40000"/>
                </a:schemeClr>
              </a:solidFill>
            </a:endParaRPr>
          </a:p>
        </p:txBody>
      </p:sp>
      <p:sp>
        <p:nvSpPr>
          <p:cNvPr id="45" name="TextBox 44">
            <a:extLst>
              <a:ext uri="{FF2B5EF4-FFF2-40B4-BE49-F238E27FC236}">
                <a16:creationId xmlns:a16="http://schemas.microsoft.com/office/drawing/2014/main" id="{EF656427-7630-87E8-B325-8047273BEEC0}"/>
              </a:ext>
            </a:extLst>
          </p:cNvPr>
          <p:cNvSpPr txBox="1"/>
          <p:nvPr/>
        </p:nvSpPr>
        <p:spPr>
          <a:xfrm>
            <a:off x="5938266" y="2316873"/>
            <a:ext cx="792251" cy="246221"/>
          </a:xfrm>
          <a:prstGeom prst="rect">
            <a:avLst/>
          </a:prstGeom>
          <a:noFill/>
        </p:spPr>
        <p:txBody>
          <a:bodyPr wrap="square" lIns="0" tIns="0" rIns="0" bIns="0" rtlCol="0">
            <a:spAutoFit/>
          </a:bodyPr>
          <a:lstStyle/>
          <a:p>
            <a:pPr algn="ctr"/>
            <a:r>
              <a:rPr lang="lv-LV" sz="1600" b="1" dirty="0">
                <a:solidFill>
                  <a:schemeClr val="tx2">
                    <a:lumMod val="60000"/>
                    <a:lumOff val="40000"/>
                  </a:schemeClr>
                </a:solidFill>
              </a:rPr>
              <a:t>80%</a:t>
            </a:r>
            <a:endParaRPr lang="en-GB" sz="1600" b="1" dirty="0" err="1">
              <a:solidFill>
                <a:schemeClr val="tx2">
                  <a:lumMod val="60000"/>
                  <a:lumOff val="40000"/>
                </a:schemeClr>
              </a:solidFill>
            </a:endParaRPr>
          </a:p>
        </p:txBody>
      </p:sp>
      <p:sp>
        <p:nvSpPr>
          <p:cNvPr id="46" name="TextBox 45">
            <a:extLst>
              <a:ext uri="{FF2B5EF4-FFF2-40B4-BE49-F238E27FC236}">
                <a16:creationId xmlns:a16="http://schemas.microsoft.com/office/drawing/2014/main" id="{59912012-15B2-2ABA-7D4A-3AE61915CBEF}"/>
              </a:ext>
            </a:extLst>
          </p:cNvPr>
          <p:cNvSpPr txBox="1"/>
          <p:nvPr/>
        </p:nvSpPr>
        <p:spPr>
          <a:xfrm>
            <a:off x="5938271" y="2912496"/>
            <a:ext cx="792251" cy="246221"/>
          </a:xfrm>
          <a:prstGeom prst="rect">
            <a:avLst/>
          </a:prstGeom>
          <a:noFill/>
        </p:spPr>
        <p:txBody>
          <a:bodyPr wrap="square" lIns="0" tIns="0" rIns="0" bIns="0" rtlCol="0">
            <a:spAutoFit/>
          </a:bodyPr>
          <a:lstStyle/>
          <a:p>
            <a:pPr algn="ctr"/>
            <a:r>
              <a:rPr lang="lv-LV" sz="1600" b="1" dirty="0">
                <a:solidFill>
                  <a:schemeClr val="tx2">
                    <a:lumMod val="60000"/>
                    <a:lumOff val="40000"/>
                  </a:schemeClr>
                </a:solidFill>
              </a:rPr>
              <a:t>76%</a:t>
            </a:r>
            <a:endParaRPr lang="en-GB" sz="1600" b="1" dirty="0" err="1">
              <a:solidFill>
                <a:schemeClr val="tx2">
                  <a:lumMod val="60000"/>
                  <a:lumOff val="40000"/>
                </a:schemeClr>
              </a:solidFill>
            </a:endParaRPr>
          </a:p>
        </p:txBody>
      </p:sp>
      <p:sp>
        <p:nvSpPr>
          <p:cNvPr id="47" name="TextBox 46">
            <a:extLst>
              <a:ext uri="{FF2B5EF4-FFF2-40B4-BE49-F238E27FC236}">
                <a16:creationId xmlns:a16="http://schemas.microsoft.com/office/drawing/2014/main" id="{B6B7F34C-3DAE-B234-8ED5-92D41CD06B62}"/>
              </a:ext>
            </a:extLst>
          </p:cNvPr>
          <p:cNvSpPr txBox="1"/>
          <p:nvPr/>
        </p:nvSpPr>
        <p:spPr>
          <a:xfrm>
            <a:off x="5938267" y="3569617"/>
            <a:ext cx="792251" cy="246221"/>
          </a:xfrm>
          <a:prstGeom prst="rect">
            <a:avLst/>
          </a:prstGeom>
          <a:noFill/>
        </p:spPr>
        <p:txBody>
          <a:bodyPr wrap="square" lIns="0" tIns="0" rIns="0" bIns="0" rtlCol="0">
            <a:spAutoFit/>
          </a:bodyPr>
          <a:lstStyle/>
          <a:p>
            <a:pPr algn="ctr"/>
            <a:r>
              <a:rPr lang="lv-LV" sz="1600" b="1" dirty="0">
                <a:solidFill>
                  <a:schemeClr val="tx2">
                    <a:lumMod val="60000"/>
                    <a:lumOff val="40000"/>
                  </a:schemeClr>
                </a:solidFill>
              </a:rPr>
              <a:t>84%</a:t>
            </a:r>
            <a:endParaRPr lang="en-GB" sz="1600" b="1" dirty="0" err="1">
              <a:solidFill>
                <a:schemeClr val="tx2">
                  <a:lumMod val="60000"/>
                  <a:lumOff val="40000"/>
                </a:schemeClr>
              </a:solidFill>
            </a:endParaRPr>
          </a:p>
        </p:txBody>
      </p:sp>
      <p:sp>
        <p:nvSpPr>
          <p:cNvPr id="48" name="TextBox 47">
            <a:extLst>
              <a:ext uri="{FF2B5EF4-FFF2-40B4-BE49-F238E27FC236}">
                <a16:creationId xmlns:a16="http://schemas.microsoft.com/office/drawing/2014/main" id="{D52EAB70-2E0C-0A7B-1EE8-FA049CFC01B1}"/>
              </a:ext>
            </a:extLst>
          </p:cNvPr>
          <p:cNvSpPr txBox="1"/>
          <p:nvPr/>
        </p:nvSpPr>
        <p:spPr>
          <a:xfrm>
            <a:off x="5938268" y="4141843"/>
            <a:ext cx="792251" cy="246221"/>
          </a:xfrm>
          <a:prstGeom prst="rect">
            <a:avLst/>
          </a:prstGeom>
          <a:noFill/>
        </p:spPr>
        <p:txBody>
          <a:bodyPr wrap="square" lIns="0" tIns="0" rIns="0" bIns="0" rtlCol="0">
            <a:spAutoFit/>
          </a:bodyPr>
          <a:lstStyle/>
          <a:p>
            <a:pPr algn="ctr"/>
            <a:r>
              <a:rPr lang="lv-LV" sz="1600" b="1" dirty="0">
                <a:solidFill>
                  <a:schemeClr val="tx2">
                    <a:lumMod val="60000"/>
                    <a:lumOff val="40000"/>
                  </a:schemeClr>
                </a:solidFill>
              </a:rPr>
              <a:t>74%</a:t>
            </a:r>
            <a:endParaRPr lang="en-GB" sz="1600" b="1" dirty="0" err="1">
              <a:solidFill>
                <a:schemeClr val="tx2">
                  <a:lumMod val="60000"/>
                  <a:lumOff val="40000"/>
                </a:schemeClr>
              </a:solidFill>
            </a:endParaRPr>
          </a:p>
        </p:txBody>
      </p:sp>
      <p:cxnSp>
        <p:nvCxnSpPr>
          <p:cNvPr id="49" name="Straight Arrow Connector 48">
            <a:extLst>
              <a:ext uri="{FF2B5EF4-FFF2-40B4-BE49-F238E27FC236}">
                <a16:creationId xmlns:a16="http://schemas.microsoft.com/office/drawing/2014/main" id="{25163135-2102-7FDB-BE33-70AC5A02607D}"/>
              </a:ext>
            </a:extLst>
          </p:cNvPr>
          <p:cNvCxnSpPr/>
          <p:nvPr/>
        </p:nvCxnSpPr>
        <p:spPr>
          <a:xfrm flipV="1">
            <a:off x="662418" y="2443114"/>
            <a:ext cx="0" cy="17614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58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
            <a:extLst>
              <a:ext uri="{FF2B5EF4-FFF2-40B4-BE49-F238E27FC236}">
                <a16:creationId xmlns:a16="http://schemas.microsoft.com/office/drawing/2014/main" id="{BFC83C53-855B-ABC3-9863-0A4E4186F4D9}"/>
              </a:ext>
            </a:extLst>
          </p:cNvPr>
          <p:cNvSpPr txBox="1">
            <a:spLocks noChangeArrowheads="1"/>
          </p:cNvSpPr>
          <p:nvPr/>
        </p:nvSpPr>
        <p:spPr bwMode="auto">
          <a:xfrm>
            <a:off x="7238720" y="5767406"/>
            <a:ext cx="4633891"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0">
              <a:defRPr sz="1000"/>
            </a:pPr>
            <a:r>
              <a:rPr lang="pt-BR" sz="1000" b="0" i="0" u="none" strike="noStrike" baseline="0" dirty="0">
                <a:solidFill>
                  <a:srgbClr val="000000"/>
                </a:solidFill>
                <a:latin typeface="Arial"/>
                <a:cs typeface="Arial"/>
              </a:rPr>
              <a:t>Rādītājs ir statistiski nozīmīgi </a:t>
            </a:r>
            <a:endParaRPr lang="lv-LV" sz="1000" b="0" i="0" u="none" strike="noStrike" baseline="0" dirty="0">
              <a:solidFill>
                <a:srgbClr val="000000"/>
              </a:solidFill>
              <a:latin typeface="Arial"/>
              <a:cs typeface="Arial"/>
            </a:endParaRPr>
          </a:p>
          <a:p>
            <a:pPr algn="r" rtl="0">
              <a:defRPr sz="1000"/>
            </a:pPr>
            <a:r>
              <a:rPr lang="lv-LV" sz="1000" b="0" i="0" u="none" strike="noStrike" baseline="0" dirty="0">
                <a:solidFill>
                  <a:srgbClr val="000000"/>
                </a:solidFill>
                <a:latin typeface="Arial"/>
                <a:cs typeface="Arial"/>
              </a:rPr>
              <a:t>a</a:t>
            </a:r>
            <a:r>
              <a:rPr lang="pt-BR" sz="1000" b="0" i="0" u="none" strike="noStrike" baseline="0" dirty="0">
                <a:solidFill>
                  <a:srgbClr val="000000"/>
                </a:solidFill>
                <a:latin typeface="Arial"/>
                <a:cs typeface="Arial"/>
              </a:rPr>
              <a:t>ugstāks</a:t>
            </a:r>
            <a:r>
              <a:rPr lang="lv-LV" sz="1000" b="0" i="0" u="none" strike="noStrike" baseline="0" dirty="0">
                <a:solidFill>
                  <a:srgbClr val="000000"/>
                </a:solidFill>
                <a:latin typeface="Arial"/>
                <a:cs typeface="Arial"/>
              </a:rPr>
              <a:t>   </a:t>
            </a:r>
            <a:r>
              <a:rPr lang="pt-BR" sz="1000" b="0" i="0" u="none" strike="noStrike" baseline="0" dirty="0">
                <a:solidFill>
                  <a:srgbClr val="000000"/>
                </a:solidFill>
                <a:latin typeface="Arial"/>
                <a:cs typeface="Arial"/>
              </a:rPr>
              <a:t> zemāks nekā 20</a:t>
            </a:r>
            <a:r>
              <a:rPr lang="lv-LV" sz="1000" b="0" i="0" u="none" strike="noStrike" baseline="0" dirty="0">
                <a:solidFill>
                  <a:srgbClr val="000000"/>
                </a:solidFill>
                <a:latin typeface="Arial"/>
                <a:cs typeface="Arial"/>
              </a:rPr>
              <a:t>21</a:t>
            </a:r>
            <a:r>
              <a:rPr lang="pt-BR" sz="1000" b="0" i="0" u="none" strike="noStrike" baseline="0" dirty="0">
                <a:solidFill>
                  <a:srgbClr val="000000"/>
                </a:solidFill>
                <a:latin typeface="Arial"/>
                <a:cs typeface="Arial"/>
              </a:rPr>
              <a:t>. gadā</a:t>
            </a:r>
            <a:endParaRPr lang="lv-LV" sz="1000" b="0" i="0" u="none" strike="noStrike" baseline="0" dirty="0">
              <a:solidFill>
                <a:srgbClr val="000000"/>
              </a:solidFill>
              <a:latin typeface="Arial"/>
              <a:cs typeface="Arial"/>
            </a:endParaRPr>
          </a:p>
        </p:txBody>
      </p:sp>
      <p:sp>
        <p:nvSpPr>
          <p:cNvPr id="7" name="Title 6">
            <a:extLst>
              <a:ext uri="{FF2B5EF4-FFF2-40B4-BE49-F238E27FC236}">
                <a16:creationId xmlns:a16="http://schemas.microsoft.com/office/drawing/2014/main" id="{C8F0A2AE-D1C6-4C02-B853-D60BE636B1A6}"/>
              </a:ext>
            </a:extLst>
          </p:cNvPr>
          <p:cNvSpPr>
            <a:spLocks noGrp="1"/>
          </p:cNvSpPr>
          <p:nvPr>
            <p:ph type="title"/>
          </p:nvPr>
        </p:nvSpPr>
        <p:spPr>
          <a:xfrm>
            <a:off x="359999" y="430718"/>
            <a:ext cx="11466875" cy="403200"/>
          </a:xfrm>
        </p:spPr>
        <p:txBody>
          <a:bodyPr vert="horz" lIns="0" tIns="0" rIns="0" bIns="0" rtlCol="0" anchor="t">
            <a:normAutofit/>
          </a:bodyPr>
          <a:lstStyle/>
          <a:p>
            <a:r>
              <a:rPr lang="lv-LV" dirty="0"/>
              <a:t>Masu mediju patēriņš</a:t>
            </a:r>
          </a:p>
        </p:txBody>
      </p:sp>
      <p:sp>
        <p:nvSpPr>
          <p:cNvPr id="15" name="Footer Placeholder 5">
            <a:extLst>
              <a:ext uri="{FF2B5EF4-FFF2-40B4-BE49-F238E27FC236}">
                <a16:creationId xmlns:a16="http://schemas.microsoft.com/office/drawing/2014/main" id="{1B0A0B79-F925-A538-3598-11DEF83AB769}"/>
              </a:ext>
            </a:extLst>
          </p:cNvPr>
          <p:cNvSpPr>
            <a:spLocks noGrp="1"/>
          </p:cNvSpPr>
          <p:nvPr>
            <p:ph type="ftr" sz="quarter" idx="3"/>
          </p:nvPr>
        </p:nvSpPr>
        <p:spPr>
          <a:xfrm>
            <a:off x="3272400" y="6390000"/>
            <a:ext cx="7055875" cy="198000"/>
          </a:xfrm>
        </p:spPr>
        <p:txBody>
          <a:bodyPr/>
          <a:lstStyle/>
          <a:p>
            <a:endParaRPr lang="en-GB"/>
          </a:p>
        </p:txBody>
      </p:sp>
      <p:sp>
        <p:nvSpPr>
          <p:cNvPr id="11" name="Text Box 1">
            <a:extLst>
              <a:ext uri="{FF2B5EF4-FFF2-40B4-BE49-F238E27FC236}">
                <a16:creationId xmlns:a16="http://schemas.microsoft.com/office/drawing/2014/main" id="{8D037372-C534-0E43-0CCD-D5A3BFD6CCFB}"/>
              </a:ext>
            </a:extLst>
          </p:cNvPr>
          <p:cNvSpPr txBox="1">
            <a:spLocks noChangeArrowheads="1"/>
          </p:cNvSpPr>
          <p:nvPr/>
        </p:nvSpPr>
        <p:spPr bwMode="auto">
          <a:xfrm>
            <a:off x="359999" y="570446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Bāze: visi respondenti, n=802</a:t>
            </a:r>
          </a:p>
        </p:txBody>
      </p:sp>
      <p:sp>
        <p:nvSpPr>
          <p:cNvPr id="12" name="Text Box 1">
            <a:extLst>
              <a:ext uri="{FF2B5EF4-FFF2-40B4-BE49-F238E27FC236}">
                <a16:creationId xmlns:a16="http://schemas.microsoft.com/office/drawing/2014/main" id="{BFB91350-85F5-6BCB-E897-97A86E79C6D7}"/>
              </a:ext>
            </a:extLst>
          </p:cNvPr>
          <p:cNvSpPr txBox="1">
            <a:spLocks noChangeArrowheads="1"/>
          </p:cNvSpPr>
          <p:nvPr/>
        </p:nvSpPr>
        <p:spPr bwMode="auto">
          <a:xfrm>
            <a:off x="359999" y="553174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2024. gada aptaujas dati</a:t>
            </a:r>
          </a:p>
        </p:txBody>
      </p:sp>
      <p:sp>
        <p:nvSpPr>
          <p:cNvPr id="2" name="TextBox 1">
            <a:extLst>
              <a:ext uri="{FF2B5EF4-FFF2-40B4-BE49-F238E27FC236}">
                <a16:creationId xmlns:a16="http://schemas.microsoft.com/office/drawing/2014/main" id="{CB4E34FC-A740-AC7B-3875-C4781AF36588}"/>
              </a:ext>
            </a:extLst>
          </p:cNvPr>
          <p:cNvSpPr txBox="1"/>
          <p:nvPr/>
        </p:nvSpPr>
        <p:spPr>
          <a:xfrm>
            <a:off x="359999" y="1253491"/>
            <a:ext cx="5450251" cy="184666"/>
          </a:xfrm>
          <a:prstGeom prst="rect">
            <a:avLst/>
          </a:prstGeom>
          <a:noFill/>
        </p:spPr>
        <p:txBody>
          <a:bodyPr wrap="square" lIns="0" tIns="0" rIns="0" bIns="0" rtlCol="0">
            <a:spAutoFit/>
          </a:bodyPr>
          <a:lstStyle/>
          <a:p>
            <a:r>
              <a:rPr lang="lv-LV" sz="1200" b="1" dirty="0"/>
              <a:t>"Kurus 2 laikrakstus vai žurnālus (drukātā formātā) Jūs lasāt visbiežāk?"</a:t>
            </a:r>
          </a:p>
        </p:txBody>
      </p:sp>
      <p:pic>
        <p:nvPicPr>
          <p:cNvPr id="6" name="Picture 5">
            <a:extLst>
              <a:ext uri="{FF2B5EF4-FFF2-40B4-BE49-F238E27FC236}">
                <a16:creationId xmlns:a16="http://schemas.microsoft.com/office/drawing/2014/main" id="{B69CC5D7-B23C-E784-B511-43445B18B564}"/>
              </a:ext>
            </a:extLst>
          </p:cNvPr>
          <p:cNvPicPr>
            <a:picLocks noChangeAspect="1"/>
          </p:cNvPicPr>
          <p:nvPr/>
        </p:nvPicPr>
        <p:blipFill>
          <a:blip r:embed="rId2"/>
          <a:stretch>
            <a:fillRect/>
          </a:stretch>
        </p:blipFill>
        <p:spPr>
          <a:xfrm>
            <a:off x="1351696" y="1610877"/>
            <a:ext cx="2772442" cy="1649347"/>
          </a:xfrm>
          <a:prstGeom prst="rect">
            <a:avLst/>
          </a:prstGeom>
        </p:spPr>
      </p:pic>
      <p:pic>
        <p:nvPicPr>
          <p:cNvPr id="24" name="Picture 23">
            <a:extLst>
              <a:ext uri="{FF2B5EF4-FFF2-40B4-BE49-F238E27FC236}">
                <a16:creationId xmlns:a16="http://schemas.microsoft.com/office/drawing/2014/main" id="{D1AA6763-066E-017F-F0F0-D5B3EB84AD2E}"/>
              </a:ext>
            </a:extLst>
          </p:cNvPr>
          <p:cNvPicPr>
            <a:picLocks noChangeAspect="1"/>
          </p:cNvPicPr>
          <p:nvPr/>
        </p:nvPicPr>
        <p:blipFill>
          <a:blip r:embed="rId3"/>
          <a:stretch>
            <a:fillRect/>
          </a:stretch>
        </p:blipFill>
        <p:spPr>
          <a:xfrm>
            <a:off x="7620324" y="1530937"/>
            <a:ext cx="3535642" cy="1775007"/>
          </a:xfrm>
          <a:prstGeom prst="rect">
            <a:avLst/>
          </a:prstGeom>
        </p:spPr>
      </p:pic>
      <p:sp>
        <p:nvSpPr>
          <p:cNvPr id="32" name="TextBox 31">
            <a:extLst>
              <a:ext uri="{FF2B5EF4-FFF2-40B4-BE49-F238E27FC236}">
                <a16:creationId xmlns:a16="http://schemas.microsoft.com/office/drawing/2014/main" id="{594EC715-0EDD-2639-539B-14ACF9DC3C76}"/>
              </a:ext>
            </a:extLst>
          </p:cNvPr>
          <p:cNvSpPr txBox="1"/>
          <p:nvPr/>
        </p:nvSpPr>
        <p:spPr>
          <a:xfrm>
            <a:off x="6381752" y="1253491"/>
            <a:ext cx="5450251" cy="184666"/>
          </a:xfrm>
          <a:prstGeom prst="rect">
            <a:avLst/>
          </a:prstGeom>
          <a:noFill/>
        </p:spPr>
        <p:txBody>
          <a:bodyPr wrap="square" lIns="0" tIns="0" rIns="0" bIns="0" rtlCol="0">
            <a:spAutoFit/>
          </a:bodyPr>
          <a:lstStyle/>
          <a:p>
            <a:r>
              <a:rPr lang="lv-LV" sz="1200" b="1" dirty="0"/>
              <a:t>"Kurus 2 TV kanālus Jūs skatāties visbiežāk?"</a:t>
            </a:r>
          </a:p>
        </p:txBody>
      </p:sp>
      <p:pic>
        <p:nvPicPr>
          <p:cNvPr id="34" name="Picture 33">
            <a:extLst>
              <a:ext uri="{FF2B5EF4-FFF2-40B4-BE49-F238E27FC236}">
                <a16:creationId xmlns:a16="http://schemas.microsoft.com/office/drawing/2014/main" id="{9001BDCE-F5C8-F9BC-3F69-1EBCA53CE991}"/>
              </a:ext>
            </a:extLst>
          </p:cNvPr>
          <p:cNvPicPr>
            <a:picLocks noChangeAspect="1"/>
          </p:cNvPicPr>
          <p:nvPr/>
        </p:nvPicPr>
        <p:blipFill>
          <a:blip r:embed="rId4"/>
          <a:stretch>
            <a:fillRect/>
          </a:stretch>
        </p:blipFill>
        <p:spPr>
          <a:xfrm>
            <a:off x="1233120" y="3763689"/>
            <a:ext cx="2958794" cy="1768060"/>
          </a:xfrm>
          <a:prstGeom prst="rect">
            <a:avLst/>
          </a:prstGeom>
        </p:spPr>
      </p:pic>
      <p:sp>
        <p:nvSpPr>
          <p:cNvPr id="35" name="TextBox 34">
            <a:extLst>
              <a:ext uri="{FF2B5EF4-FFF2-40B4-BE49-F238E27FC236}">
                <a16:creationId xmlns:a16="http://schemas.microsoft.com/office/drawing/2014/main" id="{71A811D1-F6F7-A9E6-18D8-20CEA60678C5}"/>
              </a:ext>
            </a:extLst>
          </p:cNvPr>
          <p:cNvSpPr txBox="1"/>
          <p:nvPr/>
        </p:nvSpPr>
        <p:spPr>
          <a:xfrm>
            <a:off x="359998" y="3492663"/>
            <a:ext cx="5450251" cy="184666"/>
          </a:xfrm>
          <a:prstGeom prst="rect">
            <a:avLst/>
          </a:prstGeom>
          <a:noFill/>
        </p:spPr>
        <p:txBody>
          <a:bodyPr wrap="square" lIns="0" tIns="0" rIns="0" bIns="0" rtlCol="0">
            <a:spAutoFit/>
          </a:bodyPr>
          <a:lstStyle/>
          <a:p>
            <a:r>
              <a:rPr lang="lv-LV" sz="1200" b="1" dirty="0"/>
              <a:t>"</a:t>
            </a:r>
            <a:r>
              <a:rPr lang="fi-FI" sz="1200" b="1" dirty="0"/>
              <a:t>Kuras radiostacijas Jūs klausāties visbiežāk</a:t>
            </a:r>
            <a:r>
              <a:rPr lang="lv-LV" sz="1200" b="1" dirty="0"/>
              <a:t>?"</a:t>
            </a:r>
          </a:p>
        </p:txBody>
      </p:sp>
      <p:sp>
        <p:nvSpPr>
          <p:cNvPr id="36" name="TextBox 35">
            <a:extLst>
              <a:ext uri="{FF2B5EF4-FFF2-40B4-BE49-F238E27FC236}">
                <a16:creationId xmlns:a16="http://schemas.microsoft.com/office/drawing/2014/main" id="{58B6E916-145B-DEFB-9365-1673649C5836}"/>
              </a:ext>
            </a:extLst>
          </p:cNvPr>
          <p:cNvSpPr txBox="1"/>
          <p:nvPr/>
        </p:nvSpPr>
        <p:spPr>
          <a:xfrm>
            <a:off x="6381752" y="3492663"/>
            <a:ext cx="5450251" cy="184666"/>
          </a:xfrm>
          <a:prstGeom prst="rect">
            <a:avLst/>
          </a:prstGeom>
          <a:noFill/>
        </p:spPr>
        <p:txBody>
          <a:bodyPr wrap="square" lIns="0" tIns="0" rIns="0" bIns="0" rtlCol="0">
            <a:spAutoFit/>
          </a:bodyPr>
          <a:lstStyle/>
          <a:p>
            <a:r>
              <a:rPr lang="lv-LV" sz="1200" b="1" dirty="0"/>
              <a:t>"Kuru interneta portālu Jūs apmeklējat visbiežāk?"</a:t>
            </a:r>
          </a:p>
        </p:txBody>
      </p:sp>
      <p:pic>
        <p:nvPicPr>
          <p:cNvPr id="38" name="Picture 37">
            <a:extLst>
              <a:ext uri="{FF2B5EF4-FFF2-40B4-BE49-F238E27FC236}">
                <a16:creationId xmlns:a16="http://schemas.microsoft.com/office/drawing/2014/main" id="{B11F524E-77F8-FEF5-2DA7-2FA9C09E29C1}"/>
              </a:ext>
            </a:extLst>
          </p:cNvPr>
          <p:cNvPicPr>
            <a:picLocks noChangeAspect="1"/>
          </p:cNvPicPr>
          <p:nvPr/>
        </p:nvPicPr>
        <p:blipFill>
          <a:blip r:embed="rId5"/>
          <a:stretch>
            <a:fillRect/>
          </a:stretch>
        </p:blipFill>
        <p:spPr>
          <a:xfrm>
            <a:off x="7565438" y="3606831"/>
            <a:ext cx="3082877" cy="2005298"/>
          </a:xfrm>
          <a:prstGeom prst="snipRoundRect">
            <a:avLst>
              <a:gd name="adj1" fmla="val 16667"/>
              <a:gd name="adj2" fmla="val 31741"/>
            </a:avLst>
          </a:prstGeom>
        </p:spPr>
      </p:pic>
      <p:cxnSp>
        <p:nvCxnSpPr>
          <p:cNvPr id="3" name="Straight Arrow Connector 2">
            <a:extLst>
              <a:ext uri="{FF2B5EF4-FFF2-40B4-BE49-F238E27FC236}">
                <a16:creationId xmlns:a16="http://schemas.microsoft.com/office/drawing/2014/main" id="{0E73BDA3-21E6-E416-F8A9-279765034B6B}"/>
              </a:ext>
            </a:extLst>
          </p:cNvPr>
          <p:cNvCxnSpPr/>
          <p:nvPr/>
        </p:nvCxnSpPr>
        <p:spPr>
          <a:xfrm>
            <a:off x="10393814" y="5832332"/>
            <a:ext cx="0" cy="1857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5413F472-BACD-54CA-810E-C1703F929FA7}"/>
              </a:ext>
            </a:extLst>
          </p:cNvPr>
          <p:cNvCxnSpPr/>
          <p:nvPr/>
        </p:nvCxnSpPr>
        <p:spPr>
          <a:xfrm flipV="1">
            <a:off x="9736197" y="5822807"/>
            <a:ext cx="0" cy="17614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8307EA7-90D9-22F8-0CB8-8D0F392053D3}"/>
              </a:ext>
            </a:extLst>
          </p:cNvPr>
          <p:cNvCxnSpPr/>
          <p:nvPr/>
        </p:nvCxnSpPr>
        <p:spPr>
          <a:xfrm>
            <a:off x="11152136" y="2579319"/>
            <a:ext cx="0" cy="1857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E3F9000-6FB2-21D0-7173-B1EA40F7A681}"/>
              </a:ext>
            </a:extLst>
          </p:cNvPr>
          <p:cNvCxnSpPr/>
          <p:nvPr/>
        </p:nvCxnSpPr>
        <p:spPr>
          <a:xfrm flipV="1">
            <a:off x="8405078" y="2284270"/>
            <a:ext cx="0" cy="17614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a16="http://schemas.microsoft.com/office/drawing/2014/main" id="{A4969E7C-75F1-0E0E-EAD0-DD1EAA789849}"/>
              </a:ext>
            </a:extLst>
          </p:cNvPr>
          <p:cNvSpPr>
            <a:spLocks noGrp="1"/>
          </p:cNvSpPr>
          <p:nvPr>
            <p:ph type="sldNum" sz="quarter" idx="4"/>
          </p:nvPr>
        </p:nvSpPr>
        <p:spPr/>
        <p:txBody>
          <a:bodyPr/>
          <a:lstStyle/>
          <a:p>
            <a:r>
              <a:rPr lang="en-GB" sz="1000">
                <a:solidFill>
                  <a:schemeClr val="tx1"/>
                </a:solidFill>
              </a:rPr>
              <a:t>© Kantar 2024 | </a:t>
            </a:r>
            <a:fld id="{4034BEE3-566C-4068-A777-C3A4762E861B}" type="slidenum">
              <a:rPr lang="en-GB" smtClean="0"/>
              <a:pPr/>
              <a:t>22</a:t>
            </a:fld>
            <a:endParaRPr lang="en-GB" dirty="0"/>
          </a:p>
        </p:txBody>
      </p:sp>
    </p:spTree>
    <p:extLst>
      <p:ext uri="{BB962C8B-B14F-4D97-AF65-F5344CB8AC3E}">
        <p14:creationId xmlns:p14="http://schemas.microsoft.com/office/powerpoint/2010/main" val="181057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BA17FE1-5586-62CC-73DA-ECD9F55F174D}"/>
              </a:ext>
            </a:extLst>
          </p:cNvPr>
          <p:cNvPicPr>
            <a:picLocks noChangeAspect="1"/>
          </p:cNvPicPr>
          <p:nvPr/>
        </p:nvPicPr>
        <p:blipFill>
          <a:blip r:embed="rId2"/>
          <a:stretch>
            <a:fillRect/>
          </a:stretch>
        </p:blipFill>
        <p:spPr>
          <a:xfrm>
            <a:off x="507509" y="1731371"/>
            <a:ext cx="6089856" cy="4151844"/>
          </a:xfrm>
          <a:prstGeom prst="rect">
            <a:avLst/>
          </a:prstGeom>
        </p:spPr>
      </p:pic>
      <p:sp>
        <p:nvSpPr>
          <p:cNvPr id="7" name="Title 6">
            <a:extLst>
              <a:ext uri="{FF2B5EF4-FFF2-40B4-BE49-F238E27FC236}">
                <a16:creationId xmlns:a16="http://schemas.microsoft.com/office/drawing/2014/main" id="{C8F0A2AE-D1C6-4C02-B853-D60BE636B1A6}"/>
              </a:ext>
            </a:extLst>
          </p:cNvPr>
          <p:cNvSpPr>
            <a:spLocks noGrp="1"/>
          </p:cNvSpPr>
          <p:nvPr>
            <p:ph type="title"/>
          </p:nvPr>
        </p:nvSpPr>
        <p:spPr>
          <a:xfrm>
            <a:off x="359999" y="430718"/>
            <a:ext cx="11466875" cy="403200"/>
          </a:xfrm>
        </p:spPr>
        <p:txBody>
          <a:bodyPr vert="horz" lIns="0" tIns="0" rIns="0" bIns="0" rtlCol="0" anchor="t">
            <a:normAutofit/>
          </a:bodyPr>
          <a:lstStyle/>
          <a:p>
            <a:r>
              <a:rPr lang="lv-LV" dirty="0"/>
              <a:t>Informācijas ieguves veids</a:t>
            </a:r>
          </a:p>
        </p:txBody>
      </p:sp>
      <p:sp>
        <p:nvSpPr>
          <p:cNvPr id="15" name="Footer Placeholder 5">
            <a:extLst>
              <a:ext uri="{FF2B5EF4-FFF2-40B4-BE49-F238E27FC236}">
                <a16:creationId xmlns:a16="http://schemas.microsoft.com/office/drawing/2014/main" id="{1B0A0B79-F925-A538-3598-11DEF83AB769}"/>
              </a:ext>
            </a:extLst>
          </p:cNvPr>
          <p:cNvSpPr>
            <a:spLocks noGrp="1"/>
          </p:cNvSpPr>
          <p:nvPr>
            <p:ph type="ftr" sz="quarter" idx="3"/>
          </p:nvPr>
        </p:nvSpPr>
        <p:spPr>
          <a:xfrm>
            <a:off x="3272400" y="6390000"/>
            <a:ext cx="7055875" cy="198000"/>
          </a:xfrm>
        </p:spPr>
        <p:txBody>
          <a:bodyPr/>
          <a:lstStyle/>
          <a:p>
            <a:endParaRPr lang="en-GB"/>
          </a:p>
        </p:txBody>
      </p:sp>
      <p:sp>
        <p:nvSpPr>
          <p:cNvPr id="11" name="Text Box 1">
            <a:extLst>
              <a:ext uri="{FF2B5EF4-FFF2-40B4-BE49-F238E27FC236}">
                <a16:creationId xmlns:a16="http://schemas.microsoft.com/office/drawing/2014/main" id="{8D037372-C534-0E43-0CCD-D5A3BFD6CCFB}"/>
              </a:ext>
            </a:extLst>
          </p:cNvPr>
          <p:cNvSpPr txBox="1">
            <a:spLocks noChangeArrowheads="1"/>
          </p:cNvSpPr>
          <p:nvPr/>
        </p:nvSpPr>
        <p:spPr bwMode="auto">
          <a:xfrm>
            <a:off x="359999" y="5735103"/>
            <a:ext cx="6334099" cy="380167"/>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Bāze: visi respondenti, n=802</a:t>
            </a:r>
          </a:p>
          <a:p>
            <a:pPr algn="l" rtl="0">
              <a:defRPr sz="1000"/>
            </a:pPr>
            <a:r>
              <a:rPr lang="lv-LV" sz="1000" b="0" i="0" u="none" strike="noStrike" baseline="0" dirty="0">
                <a:solidFill>
                  <a:srgbClr val="000000"/>
                </a:solidFill>
                <a:latin typeface="Arial"/>
                <a:cs typeface="Arial"/>
              </a:rPr>
              <a:t>*Tā kā katrs respondents varēja atzīmēt vairāk nekā vienu atbildi, kopējā atbilžu summa pārsniedz 100%</a:t>
            </a:r>
          </a:p>
        </p:txBody>
      </p:sp>
      <p:sp>
        <p:nvSpPr>
          <p:cNvPr id="12" name="Text Box 1">
            <a:extLst>
              <a:ext uri="{FF2B5EF4-FFF2-40B4-BE49-F238E27FC236}">
                <a16:creationId xmlns:a16="http://schemas.microsoft.com/office/drawing/2014/main" id="{BFB91350-85F5-6BCB-E897-97A86E79C6D7}"/>
              </a:ext>
            </a:extLst>
          </p:cNvPr>
          <p:cNvSpPr txBox="1">
            <a:spLocks noChangeArrowheads="1"/>
          </p:cNvSpPr>
          <p:nvPr/>
        </p:nvSpPr>
        <p:spPr bwMode="auto">
          <a:xfrm>
            <a:off x="359999" y="553174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2024. gada aptaujas dati</a:t>
            </a:r>
          </a:p>
        </p:txBody>
      </p:sp>
      <p:sp>
        <p:nvSpPr>
          <p:cNvPr id="2" name="TextBox 1">
            <a:extLst>
              <a:ext uri="{FF2B5EF4-FFF2-40B4-BE49-F238E27FC236}">
                <a16:creationId xmlns:a16="http://schemas.microsoft.com/office/drawing/2014/main" id="{CB4E34FC-A740-AC7B-3875-C4781AF36588}"/>
              </a:ext>
            </a:extLst>
          </p:cNvPr>
          <p:cNvSpPr txBox="1"/>
          <p:nvPr/>
        </p:nvSpPr>
        <p:spPr>
          <a:xfrm>
            <a:off x="359999" y="1266825"/>
            <a:ext cx="10717576" cy="184666"/>
          </a:xfrm>
          <a:prstGeom prst="rect">
            <a:avLst/>
          </a:prstGeom>
          <a:noFill/>
        </p:spPr>
        <p:txBody>
          <a:bodyPr wrap="square" lIns="0" tIns="0" rIns="0" bIns="0" rtlCol="0">
            <a:spAutoFit/>
          </a:bodyPr>
          <a:lstStyle/>
          <a:p>
            <a:r>
              <a:rPr lang="lv-LV" sz="1200" b="1" dirty="0"/>
              <a:t>"Kādā veidā Jūs parasti gūstat informāciju par Rīgas pašvaldības organizētajiem pasākumiem vai piedāvātajiem pakalpojumiem?"</a:t>
            </a:r>
          </a:p>
        </p:txBody>
      </p:sp>
      <p:sp>
        <p:nvSpPr>
          <p:cNvPr id="16" name="TextBox 15">
            <a:extLst>
              <a:ext uri="{FF2B5EF4-FFF2-40B4-BE49-F238E27FC236}">
                <a16:creationId xmlns:a16="http://schemas.microsoft.com/office/drawing/2014/main" id="{60A60796-F4C5-69CC-692A-B08C568E312E}"/>
              </a:ext>
            </a:extLst>
          </p:cNvPr>
          <p:cNvSpPr txBox="1"/>
          <p:nvPr/>
        </p:nvSpPr>
        <p:spPr>
          <a:xfrm>
            <a:off x="6521570" y="5404022"/>
            <a:ext cx="5305304" cy="707886"/>
          </a:xfrm>
          <a:prstGeom prst="rect">
            <a:avLst/>
          </a:prstGeom>
          <a:noFill/>
        </p:spPr>
        <p:txBody>
          <a:bodyPr wrap="square">
            <a:spAutoFit/>
          </a:bodyPr>
          <a:lstStyle/>
          <a:p>
            <a:pPr algn="l" rtl="0">
              <a:defRPr sz="1000"/>
            </a:pPr>
            <a:r>
              <a:rPr lang="lv-LV" sz="1000" dirty="0">
                <a:solidFill>
                  <a:srgbClr val="000000"/>
                </a:solidFill>
                <a:latin typeface="Arial"/>
                <a:cs typeface="Arial"/>
              </a:rPr>
              <a:t>**Rīgas pašvaldības mājaslapās (piemēram, riga.lv, georiga.eu, apkaimes.lv, departamentu mājaslapās)</a:t>
            </a:r>
          </a:p>
          <a:p>
            <a:pPr algn="l" rtl="0">
              <a:defRPr sz="1000"/>
            </a:pPr>
            <a:r>
              <a:rPr lang="lv-LV" sz="1000" dirty="0">
                <a:solidFill>
                  <a:srgbClr val="000000"/>
                </a:solidFill>
                <a:latin typeface="Arial"/>
                <a:cs typeface="Arial"/>
              </a:rPr>
              <a:t>***Rīgas pašvaldības iestādēs (piem., Rīgas Apkaimju iedzīvotāju centrs (apmeklētāju pieņemšanas centrs), sociālais dienests, bērnudārzs, skola, interešu centri u.c.)</a:t>
            </a:r>
          </a:p>
        </p:txBody>
      </p:sp>
      <p:pic>
        <p:nvPicPr>
          <p:cNvPr id="14" name="Picture 13">
            <a:extLst>
              <a:ext uri="{FF2B5EF4-FFF2-40B4-BE49-F238E27FC236}">
                <a16:creationId xmlns:a16="http://schemas.microsoft.com/office/drawing/2014/main" id="{032FFB99-8063-5B92-0FE8-6F93B2049AE8}"/>
              </a:ext>
            </a:extLst>
          </p:cNvPr>
          <p:cNvPicPr>
            <a:picLocks noChangeAspect="1"/>
          </p:cNvPicPr>
          <p:nvPr/>
        </p:nvPicPr>
        <p:blipFill>
          <a:blip r:embed="rId3"/>
          <a:stretch>
            <a:fillRect/>
          </a:stretch>
        </p:blipFill>
        <p:spPr>
          <a:xfrm>
            <a:off x="6597365" y="2671209"/>
            <a:ext cx="3017018" cy="2272168"/>
          </a:xfrm>
          <a:prstGeom prst="rect">
            <a:avLst/>
          </a:prstGeom>
        </p:spPr>
      </p:pic>
      <p:sp>
        <p:nvSpPr>
          <p:cNvPr id="5" name="Slide Number Placeholder 4">
            <a:extLst>
              <a:ext uri="{FF2B5EF4-FFF2-40B4-BE49-F238E27FC236}">
                <a16:creationId xmlns:a16="http://schemas.microsoft.com/office/drawing/2014/main" id="{0C8D78FE-2125-A9FA-3511-E99E2075400D}"/>
              </a:ext>
            </a:extLst>
          </p:cNvPr>
          <p:cNvSpPr>
            <a:spLocks noGrp="1"/>
          </p:cNvSpPr>
          <p:nvPr>
            <p:ph type="sldNum" sz="quarter" idx="4"/>
          </p:nvPr>
        </p:nvSpPr>
        <p:spPr/>
        <p:txBody>
          <a:bodyPr/>
          <a:lstStyle/>
          <a:p>
            <a:r>
              <a:rPr lang="en-GB" sz="1000">
                <a:solidFill>
                  <a:schemeClr val="tx1"/>
                </a:solidFill>
              </a:rPr>
              <a:t>© Kantar 2024 | </a:t>
            </a:r>
            <a:fld id="{4034BEE3-566C-4068-A777-C3A4762E861B}" type="slidenum">
              <a:rPr lang="en-GB" smtClean="0"/>
              <a:pPr/>
              <a:t>23</a:t>
            </a:fld>
            <a:endParaRPr lang="en-GB" dirty="0"/>
          </a:p>
        </p:txBody>
      </p:sp>
    </p:spTree>
    <p:extLst>
      <p:ext uri="{BB962C8B-B14F-4D97-AF65-F5344CB8AC3E}">
        <p14:creationId xmlns:p14="http://schemas.microsoft.com/office/powerpoint/2010/main" val="6409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F0A2AE-D1C6-4C02-B853-D60BE636B1A6}"/>
              </a:ext>
            </a:extLst>
          </p:cNvPr>
          <p:cNvSpPr>
            <a:spLocks noGrp="1"/>
          </p:cNvSpPr>
          <p:nvPr>
            <p:ph type="title"/>
          </p:nvPr>
        </p:nvSpPr>
        <p:spPr>
          <a:xfrm>
            <a:off x="359999" y="430718"/>
            <a:ext cx="11466875" cy="403200"/>
          </a:xfrm>
        </p:spPr>
        <p:txBody>
          <a:bodyPr vert="horz" lIns="0" tIns="0" rIns="0" bIns="0" rtlCol="0" anchor="t">
            <a:normAutofit/>
          </a:bodyPr>
          <a:lstStyle/>
          <a:p>
            <a:r>
              <a:rPr lang="lv-LV" dirty="0"/>
              <a:t>Veids, kādā labprāt saņemtu informāciju</a:t>
            </a:r>
          </a:p>
        </p:txBody>
      </p:sp>
      <p:sp>
        <p:nvSpPr>
          <p:cNvPr id="15" name="Footer Placeholder 5">
            <a:extLst>
              <a:ext uri="{FF2B5EF4-FFF2-40B4-BE49-F238E27FC236}">
                <a16:creationId xmlns:a16="http://schemas.microsoft.com/office/drawing/2014/main" id="{1B0A0B79-F925-A538-3598-11DEF83AB769}"/>
              </a:ext>
            </a:extLst>
          </p:cNvPr>
          <p:cNvSpPr>
            <a:spLocks noGrp="1"/>
          </p:cNvSpPr>
          <p:nvPr>
            <p:ph type="ftr" sz="quarter" idx="3"/>
          </p:nvPr>
        </p:nvSpPr>
        <p:spPr>
          <a:xfrm>
            <a:off x="3272400" y="6390000"/>
            <a:ext cx="7055875" cy="198000"/>
          </a:xfrm>
        </p:spPr>
        <p:txBody>
          <a:bodyPr/>
          <a:lstStyle/>
          <a:p>
            <a:endParaRPr lang="en-GB"/>
          </a:p>
        </p:txBody>
      </p:sp>
      <p:sp>
        <p:nvSpPr>
          <p:cNvPr id="11" name="Text Box 1">
            <a:extLst>
              <a:ext uri="{FF2B5EF4-FFF2-40B4-BE49-F238E27FC236}">
                <a16:creationId xmlns:a16="http://schemas.microsoft.com/office/drawing/2014/main" id="{8D037372-C534-0E43-0CCD-D5A3BFD6CCFB}"/>
              </a:ext>
            </a:extLst>
          </p:cNvPr>
          <p:cNvSpPr txBox="1">
            <a:spLocks noChangeArrowheads="1"/>
          </p:cNvSpPr>
          <p:nvPr/>
        </p:nvSpPr>
        <p:spPr bwMode="auto">
          <a:xfrm>
            <a:off x="359999" y="5735103"/>
            <a:ext cx="6334099" cy="380167"/>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Bāze: visi respondenti, n=802</a:t>
            </a:r>
          </a:p>
          <a:p>
            <a:pPr algn="l" rtl="0">
              <a:defRPr sz="1000"/>
            </a:pPr>
            <a:r>
              <a:rPr lang="lv-LV" sz="1000" b="0" i="0" u="none" strike="noStrike" baseline="0" dirty="0">
                <a:solidFill>
                  <a:srgbClr val="000000"/>
                </a:solidFill>
                <a:latin typeface="Arial"/>
                <a:cs typeface="Arial"/>
              </a:rPr>
              <a:t>*Tā kā katrs respondents varēja atzīmēt vairāk nekā vienu atbildi, kopējā atbilžu summa pārsniedz 100%</a:t>
            </a:r>
          </a:p>
        </p:txBody>
      </p:sp>
      <p:sp>
        <p:nvSpPr>
          <p:cNvPr id="12" name="Text Box 1">
            <a:extLst>
              <a:ext uri="{FF2B5EF4-FFF2-40B4-BE49-F238E27FC236}">
                <a16:creationId xmlns:a16="http://schemas.microsoft.com/office/drawing/2014/main" id="{BFB91350-85F5-6BCB-E897-97A86E79C6D7}"/>
              </a:ext>
            </a:extLst>
          </p:cNvPr>
          <p:cNvSpPr txBox="1">
            <a:spLocks noChangeArrowheads="1"/>
          </p:cNvSpPr>
          <p:nvPr/>
        </p:nvSpPr>
        <p:spPr bwMode="auto">
          <a:xfrm>
            <a:off x="359999" y="553174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2024. gada aptaujas dati</a:t>
            </a:r>
          </a:p>
        </p:txBody>
      </p:sp>
      <p:sp>
        <p:nvSpPr>
          <p:cNvPr id="2" name="TextBox 1">
            <a:extLst>
              <a:ext uri="{FF2B5EF4-FFF2-40B4-BE49-F238E27FC236}">
                <a16:creationId xmlns:a16="http://schemas.microsoft.com/office/drawing/2014/main" id="{CB4E34FC-A740-AC7B-3875-C4781AF36588}"/>
              </a:ext>
            </a:extLst>
          </p:cNvPr>
          <p:cNvSpPr txBox="1"/>
          <p:nvPr/>
        </p:nvSpPr>
        <p:spPr>
          <a:xfrm>
            <a:off x="359999" y="1266825"/>
            <a:ext cx="10717576" cy="184666"/>
          </a:xfrm>
          <a:prstGeom prst="rect">
            <a:avLst/>
          </a:prstGeom>
          <a:noFill/>
        </p:spPr>
        <p:txBody>
          <a:bodyPr wrap="square" lIns="0" tIns="0" rIns="0" bIns="0" rtlCol="0">
            <a:spAutoFit/>
          </a:bodyPr>
          <a:lstStyle/>
          <a:p>
            <a:r>
              <a:rPr lang="lv-LV" sz="1200" b="1" dirty="0"/>
              <a:t>"Kādā veidā Jūs vislabprātāk saņemtu informāciju par Rīgas pašvaldības organizētajiem pasākumiem vai piedāvātajiem pakalpojumiem?"</a:t>
            </a:r>
          </a:p>
        </p:txBody>
      </p:sp>
      <p:pic>
        <p:nvPicPr>
          <p:cNvPr id="5" name="Picture 4">
            <a:extLst>
              <a:ext uri="{FF2B5EF4-FFF2-40B4-BE49-F238E27FC236}">
                <a16:creationId xmlns:a16="http://schemas.microsoft.com/office/drawing/2014/main" id="{DF768231-1CA4-1D70-B284-71BC6BE60499}"/>
              </a:ext>
            </a:extLst>
          </p:cNvPr>
          <p:cNvPicPr>
            <a:picLocks noChangeAspect="1"/>
          </p:cNvPicPr>
          <p:nvPr/>
        </p:nvPicPr>
        <p:blipFill>
          <a:blip r:embed="rId2"/>
          <a:stretch>
            <a:fillRect/>
          </a:stretch>
        </p:blipFill>
        <p:spPr>
          <a:xfrm>
            <a:off x="359999" y="1675884"/>
            <a:ext cx="6566638" cy="3872149"/>
          </a:xfrm>
          <a:prstGeom prst="rect">
            <a:avLst/>
          </a:prstGeom>
        </p:spPr>
      </p:pic>
      <p:pic>
        <p:nvPicPr>
          <p:cNvPr id="13" name="Picture 12">
            <a:extLst>
              <a:ext uri="{FF2B5EF4-FFF2-40B4-BE49-F238E27FC236}">
                <a16:creationId xmlns:a16="http://schemas.microsoft.com/office/drawing/2014/main" id="{EC4F5114-C03A-351E-BA6C-C1C6A50E7676}"/>
              </a:ext>
            </a:extLst>
          </p:cNvPr>
          <p:cNvPicPr>
            <a:picLocks noChangeAspect="1"/>
          </p:cNvPicPr>
          <p:nvPr/>
        </p:nvPicPr>
        <p:blipFill rotWithShape="1">
          <a:blip r:embed="rId3"/>
          <a:srcRect r="40713" b="11163"/>
          <a:stretch/>
        </p:blipFill>
        <p:spPr>
          <a:xfrm>
            <a:off x="6003788" y="2689385"/>
            <a:ext cx="3617852" cy="2344039"/>
          </a:xfrm>
          <a:prstGeom prst="rect">
            <a:avLst/>
          </a:prstGeom>
        </p:spPr>
      </p:pic>
      <p:sp>
        <p:nvSpPr>
          <p:cNvPr id="16" name="TextBox 15">
            <a:extLst>
              <a:ext uri="{FF2B5EF4-FFF2-40B4-BE49-F238E27FC236}">
                <a16:creationId xmlns:a16="http://schemas.microsoft.com/office/drawing/2014/main" id="{60A60796-F4C5-69CC-692A-B08C568E312E}"/>
              </a:ext>
            </a:extLst>
          </p:cNvPr>
          <p:cNvSpPr txBox="1"/>
          <p:nvPr/>
        </p:nvSpPr>
        <p:spPr>
          <a:xfrm>
            <a:off x="6521570" y="5404022"/>
            <a:ext cx="5305304" cy="707886"/>
          </a:xfrm>
          <a:prstGeom prst="rect">
            <a:avLst/>
          </a:prstGeom>
          <a:noFill/>
        </p:spPr>
        <p:txBody>
          <a:bodyPr wrap="square">
            <a:spAutoFit/>
          </a:bodyPr>
          <a:lstStyle/>
          <a:p>
            <a:pPr algn="l" rtl="0">
              <a:defRPr sz="1000"/>
            </a:pPr>
            <a:r>
              <a:rPr lang="lv-LV" sz="1000" dirty="0">
                <a:solidFill>
                  <a:srgbClr val="000000"/>
                </a:solidFill>
                <a:latin typeface="Arial"/>
                <a:cs typeface="Arial"/>
              </a:rPr>
              <a:t>**Rīgas pašvaldības mājaslapās (piemēram, riga.lv, georiga.eu, apkaimes.lv, departamentu mājaslapās)</a:t>
            </a:r>
          </a:p>
          <a:p>
            <a:pPr algn="l" rtl="0">
              <a:defRPr sz="1000"/>
            </a:pPr>
            <a:r>
              <a:rPr lang="lv-LV" sz="1000" dirty="0">
                <a:solidFill>
                  <a:srgbClr val="000000"/>
                </a:solidFill>
                <a:latin typeface="Arial"/>
                <a:cs typeface="Arial"/>
              </a:rPr>
              <a:t>***Rīgas pašvaldības iestādēs (piem., Rīgas Apkaimju iedzīvotāju centrs (apmeklētāju pieņemšanas centrs), sociālais dienests, bērnudārzs, skola, interešu centri u.c.)</a:t>
            </a:r>
          </a:p>
        </p:txBody>
      </p:sp>
      <p:sp>
        <p:nvSpPr>
          <p:cNvPr id="6" name="Slide Number Placeholder 5">
            <a:extLst>
              <a:ext uri="{FF2B5EF4-FFF2-40B4-BE49-F238E27FC236}">
                <a16:creationId xmlns:a16="http://schemas.microsoft.com/office/drawing/2014/main" id="{A3299616-6E2F-55BC-E30E-2888FC008B61}"/>
              </a:ext>
            </a:extLst>
          </p:cNvPr>
          <p:cNvSpPr>
            <a:spLocks noGrp="1"/>
          </p:cNvSpPr>
          <p:nvPr>
            <p:ph type="sldNum" sz="quarter" idx="4"/>
          </p:nvPr>
        </p:nvSpPr>
        <p:spPr/>
        <p:txBody>
          <a:bodyPr/>
          <a:lstStyle/>
          <a:p>
            <a:r>
              <a:rPr lang="en-GB" sz="1000">
                <a:solidFill>
                  <a:schemeClr val="tx1"/>
                </a:solidFill>
              </a:rPr>
              <a:t>© Kantar 2024 | </a:t>
            </a:r>
            <a:fld id="{4034BEE3-566C-4068-A777-C3A4762E861B}" type="slidenum">
              <a:rPr lang="en-GB" smtClean="0"/>
              <a:pPr/>
              <a:t>24</a:t>
            </a:fld>
            <a:endParaRPr lang="en-GB" dirty="0"/>
          </a:p>
        </p:txBody>
      </p:sp>
    </p:spTree>
    <p:extLst>
      <p:ext uri="{BB962C8B-B14F-4D97-AF65-F5344CB8AC3E}">
        <p14:creationId xmlns:p14="http://schemas.microsoft.com/office/powerpoint/2010/main" val="303635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F0A2AE-D1C6-4C02-B853-D60BE636B1A6}"/>
              </a:ext>
            </a:extLst>
          </p:cNvPr>
          <p:cNvSpPr>
            <a:spLocks noGrp="1"/>
          </p:cNvSpPr>
          <p:nvPr>
            <p:ph type="title"/>
          </p:nvPr>
        </p:nvSpPr>
        <p:spPr>
          <a:xfrm>
            <a:off x="359999" y="430718"/>
            <a:ext cx="11466875" cy="403200"/>
          </a:xfrm>
        </p:spPr>
        <p:txBody>
          <a:bodyPr vert="horz" lIns="0" tIns="0" rIns="0" bIns="0" rtlCol="0" anchor="t">
            <a:normAutofit/>
          </a:bodyPr>
          <a:lstStyle/>
          <a:p>
            <a:r>
              <a:rPr lang="lv-LV" dirty="0"/>
              <a:t>Iesaistīšanās brīvprātīgo darbā</a:t>
            </a:r>
          </a:p>
        </p:txBody>
      </p:sp>
      <p:sp>
        <p:nvSpPr>
          <p:cNvPr id="15" name="Footer Placeholder 5">
            <a:extLst>
              <a:ext uri="{FF2B5EF4-FFF2-40B4-BE49-F238E27FC236}">
                <a16:creationId xmlns:a16="http://schemas.microsoft.com/office/drawing/2014/main" id="{1B0A0B79-F925-A538-3598-11DEF83AB769}"/>
              </a:ext>
            </a:extLst>
          </p:cNvPr>
          <p:cNvSpPr>
            <a:spLocks noGrp="1"/>
          </p:cNvSpPr>
          <p:nvPr>
            <p:ph type="ftr" sz="quarter" idx="3"/>
          </p:nvPr>
        </p:nvSpPr>
        <p:spPr>
          <a:xfrm>
            <a:off x="3272400" y="6390000"/>
            <a:ext cx="7055875" cy="198000"/>
          </a:xfrm>
        </p:spPr>
        <p:txBody>
          <a:bodyPr/>
          <a:lstStyle/>
          <a:p>
            <a:endParaRPr lang="en-GB"/>
          </a:p>
        </p:txBody>
      </p:sp>
      <p:sp>
        <p:nvSpPr>
          <p:cNvPr id="11" name="Text Box 1">
            <a:extLst>
              <a:ext uri="{FF2B5EF4-FFF2-40B4-BE49-F238E27FC236}">
                <a16:creationId xmlns:a16="http://schemas.microsoft.com/office/drawing/2014/main" id="{8D037372-C534-0E43-0CCD-D5A3BFD6CCFB}"/>
              </a:ext>
            </a:extLst>
          </p:cNvPr>
          <p:cNvSpPr txBox="1">
            <a:spLocks noChangeArrowheads="1"/>
          </p:cNvSpPr>
          <p:nvPr/>
        </p:nvSpPr>
        <p:spPr bwMode="auto">
          <a:xfrm>
            <a:off x="359999" y="570446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Bāze: visi respondenti, n=802</a:t>
            </a:r>
          </a:p>
        </p:txBody>
      </p:sp>
      <p:sp>
        <p:nvSpPr>
          <p:cNvPr id="12" name="Text Box 1">
            <a:extLst>
              <a:ext uri="{FF2B5EF4-FFF2-40B4-BE49-F238E27FC236}">
                <a16:creationId xmlns:a16="http://schemas.microsoft.com/office/drawing/2014/main" id="{BFB91350-85F5-6BCB-E897-97A86E79C6D7}"/>
              </a:ext>
            </a:extLst>
          </p:cNvPr>
          <p:cNvSpPr txBox="1">
            <a:spLocks noChangeArrowheads="1"/>
          </p:cNvSpPr>
          <p:nvPr/>
        </p:nvSpPr>
        <p:spPr bwMode="auto">
          <a:xfrm>
            <a:off x="359999" y="553174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2024. gada aptaujas dati</a:t>
            </a:r>
          </a:p>
        </p:txBody>
      </p:sp>
      <p:sp>
        <p:nvSpPr>
          <p:cNvPr id="2" name="TextBox 1">
            <a:extLst>
              <a:ext uri="{FF2B5EF4-FFF2-40B4-BE49-F238E27FC236}">
                <a16:creationId xmlns:a16="http://schemas.microsoft.com/office/drawing/2014/main" id="{83EBAB4D-EE64-0CC0-C210-D309F6D37BF9}"/>
              </a:ext>
            </a:extLst>
          </p:cNvPr>
          <p:cNvSpPr txBox="1"/>
          <p:nvPr/>
        </p:nvSpPr>
        <p:spPr>
          <a:xfrm>
            <a:off x="359998" y="1266825"/>
            <a:ext cx="8879251" cy="184666"/>
          </a:xfrm>
          <a:prstGeom prst="rect">
            <a:avLst/>
          </a:prstGeom>
          <a:noFill/>
        </p:spPr>
        <p:txBody>
          <a:bodyPr wrap="square" lIns="0" tIns="0" rIns="0" bIns="0" rtlCol="0">
            <a:spAutoFit/>
          </a:bodyPr>
          <a:lstStyle/>
          <a:p>
            <a:r>
              <a:rPr lang="lv-LV" sz="1200" b="1"/>
              <a:t>"Vai pēdējo 3 gadu laikā Jūs pats personīgi esat strādājis/-usi kā brīvprātīgais (vairāk nekā vienu reizi)? </a:t>
            </a:r>
            <a:r>
              <a:rPr lang="lv-LV" sz="1200" b="1" dirty="0"/>
              <a:t>"</a:t>
            </a:r>
          </a:p>
        </p:txBody>
      </p:sp>
      <p:sp>
        <p:nvSpPr>
          <p:cNvPr id="4" name="TextBox 3">
            <a:extLst>
              <a:ext uri="{FF2B5EF4-FFF2-40B4-BE49-F238E27FC236}">
                <a16:creationId xmlns:a16="http://schemas.microsoft.com/office/drawing/2014/main" id="{7D5CD95E-F441-CEF1-91AA-21F3515CCF01}"/>
              </a:ext>
            </a:extLst>
          </p:cNvPr>
          <p:cNvSpPr txBox="1"/>
          <p:nvPr/>
        </p:nvSpPr>
        <p:spPr>
          <a:xfrm>
            <a:off x="6696076" y="1579623"/>
            <a:ext cx="5057978" cy="1062342"/>
          </a:xfrm>
          <a:prstGeom prst="rect">
            <a:avLst/>
          </a:prstGeom>
          <a:noFill/>
        </p:spPr>
        <p:txBody>
          <a:bodyPr wrap="square" lIns="0" tIns="0" rIns="0" bIns="0" rtlCol="0">
            <a:spAutoFit/>
          </a:bodyPr>
          <a:lstStyle/>
          <a:p>
            <a:pPr marL="285750" indent="-285750">
              <a:lnSpc>
                <a:spcPct val="150000"/>
              </a:lnSpc>
              <a:buFont typeface="Arial" panose="020B0604020202020204" pitchFamily="34" charset="0"/>
              <a:buChar char="•"/>
            </a:pPr>
            <a:r>
              <a:rPr lang="lv-LV" sz="1600" b="1" dirty="0">
                <a:solidFill>
                  <a:srgbClr val="202444"/>
                </a:solidFill>
              </a:rPr>
              <a:t>Vides un dabas aizsardzība un sakopšana</a:t>
            </a:r>
            <a:r>
              <a:rPr lang="en-GB" sz="1600" dirty="0">
                <a:solidFill>
                  <a:srgbClr val="202444"/>
                </a:solidFill>
              </a:rPr>
              <a:t> (</a:t>
            </a:r>
            <a:r>
              <a:rPr lang="lv-LV" sz="1600" dirty="0">
                <a:solidFill>
                  <a:srgbClr val="202444"/>
                </a:solidFill>
              </a:rPr>
              <a:t>63</a:t>
            </a:r>
            <a:r>
              <a:rPr lang="en-GB" sz="1600" dirty="0">
                <a:solidFill>
                  <a:srgbClr val="202444"/>
                </a:solidFill>
              </a:rPr>
              <a:t>%)</a:t>
            </a:r>
          </a:p>
          <a:p>
            <a:pPr marL="285750" indent="-285750">
              <a:lnSpc>
                <a:spcPct val="150000"/>
              </a:lnSpc>
              <a:buFont typeface="Arial" panose="020B0604020202020204" pitchFamily="34" charset="0"/>
              <a:buChar char="•"/>
            </a:pPr>
            <a:r>
              <a:rPr lang="lv-LV" sz="1600" dirty="0">
                <a:solidFill>
                  <a:srgbClr val="202444"/>
                </a:solidFill>
              </a:rPr>
              <a:t>Atbalsts Ukrainai/ kara bēgļiem no Ukrainas </a:t>
            </a:r>
            <a:r>
              <a:rPr lang="en-GB" sz="1600" dirty="0">
                <a:solidFill>
                  <a:srgbClr val="202444"/>
                </a:solidFill>
              </a:rPr>
              <a:t>(</a:t>
            </a:r>
            <a:r>
              <a:rPr lang="lv-LV" sz="1600" dirty="0">
                <a:solidFill>
                  <a:srgbClr val="202444"/>
                </a:solidFill>
              </a:rPr>
              <a:t>21</a:t>
            </a:r>
            <a:r>
              <a:rPr lang="en-GB" sz="1600" dirty="0">
                <a:solidFill>
                  <a:srgbClr val="202444"/>
                </a:solidFill>
              </a:rPr>
              <a:t>%)</a:t>
            </a:r>
          </a:p>
          <a:p>
            <a:pPr marL="285750" indent="-285750">
              <a:lnSpc>
                <a:spcPct val="150000"/>
              </a:lnSpc>
              <a:buFont typeface="Arial" panose="020B0604020202020204" pitchFamily="34" charset="0"/>
              <a:buChar char="•"/>
            </a:pPr>
            <a:r>
              <a:rPr lang="lv-LV" sz="1600" dirty="0">
                <a:solidFill>
                  <a:srgbClr val="202444"/>
                </a:solidFill>
              </a:rPr>
              <a:t>Dzīvnieku aizsardzība un aprūpe </a:t>
            </a:r>
            <a:r>
              <a:rPr lang="en-GB" sz="1600" dirty="0">
                <a:solidFill>
                  <a:srgbClr val="202444"/>
                </a:solidFill>
              </a:rPr>
              <a:t>(</a:t>
            </a:r>
            <a:r>
              <a:rPr lang="lv-LV" sz="1600" dirty="0">
                <a:solidFill>
                  <a:srgbClr val="202444"/>
                </a:solidFill>
              </a:rPr>
              <a:t>17</a:t>
            </a:r>
            <a:r>
              <a:rPr lang="en-GB" sz="1600" dirty="0">
                <a:solidFill>
                  <a:srgbClr val="202444"/>
                </a:solidFill>
              </a:rPr>
              <a:t>%)</a:t>
            </a:r>
          </a:p>
        </p:txBody>
      </p:sp>
      <p:pic>
        <p:nvPicPr>
          <p:cNvPr id="6" name="Picture 5">
            <a:extLst>
              <a:ext uri="{FF2B5EF4-FFF2-40B4-BE49-F238E27FC236}">
                <a16:creationId xmlns:a16="http://schemas.microsoft.com/office/drawing/2014/main" id="{13056B14-62E3-D06C-5799-ADEDB9CF035C}"/>
              </a:ext>
            </a:extLst>
          </p:cNvPr>
          <p:cNvPicPr>
            <a:picLocks noChangeAspect="1"/>
          </p:cNvPicPr>
          <p:nvPr/>
        </p:nvPicPr>
        <p:blipFill>
          <a:blip r:embed="rId2"/>
          <a:stretch>
            <a:fillRect/>
          </a:stretch>
        </p:blipFill>
        <p:spPr>
          <a:xfrm>
            <a:off x="437947" y="1963443"/>
            <a:ext cx="3086531" cy="2638793"/>
          </a:xfrm>
          <a:prstGeom prst="rect">
            <a:avLst/>
          </a:prstGeom>
        </p:spPr>
      </p:pic>
      <p:pic>
        <p:nvPicPr>
          <p:cNvPr id="8" name="Picture 7">
            <a:extLst>
              <a:ext uri="{FF2B5EF4-FFF2-40B4-BE49-F238E27FC236}">
                <a16:creationId xmlns:a16="http://schemas.microsoft.com/office/drawing/2014/main" id="{78136935-C2BC-9BD0-5C0D-04EF5C790994}"/>
              </a:ext>
            </a:extLst>
          </p:cNvPr>
          <p:cNvPicPr>
            <a:picLocks noChangeAspect="1"/>
          </p:cNvPicPr>
          <p:nvPr/>
        </p:nvPicPr>
        <p:blipFill>
          <a:blip r:embed="rId3"/>
          <a:stretch>
            <a:fillRect/>
          </a:stretch>
        </p:blipFill>
        <p:spPr>
          <a:xfrm>
            <a:off x="252388" y="1845397"/>
            <a:ext cx="352474" cy="314369"/>
          </a:xfrm>
          <a:prstGeom prst="rect">
            <a:avLst/>
          </a:prstGeom>
        </p:spPr>
      </p:pic>
      <p:pic>
        <p:nvPicPr>
          <p:cNvPr id="10" name="Picture 9">
            <a:extLst>
              <a:ext uri="{FF2B5EF4-FFF2-40B4-BE49-F238E27FC236}">
                <a16:creationId xmlns:a16="http://schemas.microsoft.com/office/drawing/2014/main" id="{A888A385-F462-633A-D80F-DEE9BE2FED4B}"/>
              </a:ext>
            </a:extLst>
          </p:cNvPr>
          <p:cNvPicPr>
            <a:picLocks noChangeAspect="1"/>
          </p:cNvPicPr>
          <p:nvPr/>
        </p:nvPicPr>
        <p:blipFill>
          <a:blip r:embed="rId4"/>
          <a:stretch>
            <a:fillRect/>
          </a:stretch>
        </p:blipFill>
        <p:spPr>
          <a:xfrm>
            <a:off x="4519113" y="3161961"/>
            <a:ext cx="7154273" cy="2429214"/>
          </a:xfrm>
          <a:prstGeom prst="rect">
            <a:avLst/>
          </a:prstGeom>
        </p:spPr>
      </p:pic>
      <p:pic>
        <p:nvPicPr>
          <p:cNvPr id="13" name="Picture 12">
            <a:extLst>
              <a:ext uri="{FF2B5EF4-FFF2-40B4-BE49-F238E27FC236}">
                <a16:creationId xmlns:a16="http://schemas.microsoft.com/office/drawing/2014/main" id="{7313EC7D-43E7-A2F6-85CC-2208E480A48F}"/>
              </a:ext>
            </a:extLst>
          </p:cNvPr>
          <p:cNvPicPr>
            <a:picLocks noChangeAspect="1"/>
          </p:cNvPicPr>
          <p:nvPr/>
        </p:nvPicPr>
        <p:blipFill>
          <a:blip r:embed="rId3"/>
          <a:stretch>
            <a:fillRect/>
          </a:stretch>
        </p:blipFill>
        <p:spPr>
          <a:xfrm>
            <a:off x="4291037" y="3053655"/>
            <a:ext cx="352474" cy="314369"/>
          </a:xfrm>
          <a:prstGeom prst="rect">
            <a:avLst/>
          </a:prstGeom>
        </p:spPr>
      </p:pic>
      <p:sp>
        <p:nvSpPr>
          <p:cNvPr id="14" name="Text Box 1">
            <a:extLst>
              <a:ext uri="{FF2B5EF4-FFF2-40B4-BE49-F238E27FC236}">
                <a16:creationId xmlns:a16="http://schemas.microsoft.com/office/drawing/2014/main" id="{31145F8D-C090-80BB-5DDB-162F34EB3DF2}"/>
              </a:ext>
            </a:extLst>
          </p:cNvPr>
          <p:cNvSpPr txBox="1">
            <a:spLocks noChangeArrowheads="1"/>
          </p:cNvSpPr>
          <p:nvPr/>
        </p:nvSpPr>
        <p:spPr bwMode="auto">
          <a:xfrm>
            <a:off x="7921988" y="5763895"/>
            <a:ext cx="4633891"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pt-BR" sz="1000" b="0" i="0" u="none" strike="noStrike" baseline="0" dirty="0">
                <a:solidFill>
                  <a:srgbClr val="000000"/>
                </a:solidFill>
                <a:latin typeface="Arial"/>
                <a:cs typeface="Arial"/>
              </a:rPr>
              <a:t>Bāze: visi respondenti [2017: n=804, 2021: n=802, 2024: n=802]</a:t>
            </a:r>
            <a:endParaRPr lang="lv-LV" sz="1000" b="0" i="0" u="none" strike="noStrike" baseline="0" dirty="0">
              <a:solidFill>
                <a:srgbClr val="000000"/>
              </a:solidFill>
              <a:latin typeface="Arial"/>
              <a:cs typeface="Arial"/>
            </a:endParaRPr>
          </a:p>
        </p:txBody>
      </p:sp>
      <p:sp>
        <p:nvSpPr>
          <p:cNvPr id="16" name="Text Box 1">
            <a:extLst>
              <a:ext uri="{FF2B5EF4-FFF2-40B4-BE49-F238E27FC236}">
                <a16:creationId xmlns:a16="http://schemas.microsoft.com/office/drawing/2014/main" id="{7E13C4D8-8F0D-C8A1-409E-83C05FF14B93}"/>
              </a:ext>
            </a:extLst>
          </p:cNvPr>
          <p:cNvSpPr txBox="1">
            <a:spLocks noChangeArrowheads="1"/>
          </p:cNvSpPr>
          <p:nvPr/>
        </p:nvSpPr>
        <p:spPr bwMode="auto">
          <a:xfrm>
            <a:off x="7929218" y="5591175"/>
            <a:ext cx="3481511"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2017., 2021. un 2024. gada aptauju dati</a:t>
            </a:r>
          </a:p>
        </p:txBody>
      </p:sp>
      <p:sp>
        <p:nvSpPr>
          <p:cNvPr id="9" name="Slide Number Placeholder 8">
            <a:extLst>
              <a:ext uri="{FF2B5EF4-FFF2-40B4-BE49-F238E27FC236}">
                <a16:creationId xmlns:a16="http://schemas.microsoft.com/office/drawing/2014/main" id="{8E55630B-47A9-7AB6-171B-006DEBF43B70}"/>
              </a:ext>
            </a:extLst>
          </p:cNvPr>
          <p:cNvSpPr>
            <a:spLocks noGrp="1"/>
          </p:cNvSpPr>
          <p:nvPr>
            <p:ph type="sldNum" sz="quarter" idx="4"/>
          </p:nvPr>
        </p:nvSpPr>
        <p:spPr/>
        <p:txBody>
          <a:bodyPr/>
          <a:lstStyle/>
          <a:p>
            <a:r>
              <a:rPr lang="en-GB" sz="1000">
                <a:solidFill>
                  <a:schemeClr val="tx1"/>
                </a:solidFill>
              </a:rPr>
              <a:t>© Kantar 2024 | </a:t>
            </a:r>
            <a:fld id="{4034BEE3-566C-4068-A777-C3A4762E861B}" type="slidenum">
              <a:rPr lang="en-GB" smtClean="0"/>
              <a:pPr/>
              <a:t>25</a:t>
            </a:fld>
            <a:endParaRPr lang="en-GB" dirty="0"/>
          </a:p>
        </p:txBody>
      </p:sp>
    </p:spTree>
    <p:extLst>
      <p:ext uri="{BB962C8B-B14F-4D97-AF65-F5344CB8AC3E}">
        <p14:creationId xmlns:p14="http://schemas.microsoft.com/office/powerpoint/2010/main" val="228191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F0A2AE-D1C6-4C02-B853-D60BE636B1A6}"/>
              </a:ext>
            </a:extLst>
          </p:cNvPr>
          <p:cNvSpPr>
            <a:spLocks noGrp="1"/>
          </p:cNvSpPr>
          <p:nvPr>
            <p:ph type="title"/>
          </p:nvPr>
        </p:nvSpPr>
        <p:spPr>
          <a:xfrm>
            <a:off x="359999" y="430718"/>
            <a:ext cx="11466875" cy="403200"/>
          </a:xfrm>
        </p:spPr>
        <p:txBody>
          <a:bodyPr vert="horz" lIns="0" tIns="0" rIns="0" bIns="0" rtlCol="0" anchor="t">
            <a:normAutofit/>
          </a:bodyPr>
          <a:lstStyle/>
          <a:p>
            <a:r>
              <a:rPr lang="lv-LV" dirty="0"/>
              <a:t>Iesaistīšanās nevalstiskajās organizācijās</a:t>
            </a:r>
          </a:p>
        </p:txBody>
      </p:sp>
      <p:sp>
        <p:nvSpPr>
          <p:cNvPr id="15" name="Footer Placeholder 5">
            <a:extLst>
              <a:ext uri="{FF2B5EF4-FFF2-40B4-BE49-F238E27FC236}">
                <a16:creationId xmlns:a16="http://schemas.microsoft.com/office/drawing/2014/main" id="{1B0A0B79-F925-A538-3598-11DEF83AB769}"/>
              </a:ext>
            </a:extLst>
          </p:cNvPr>
          <p:cNvSpPr>
            <a:spLocks noGrp="1"/>
          </p:cNvSpPr>
          <p:nvPr>
            <p:ph type="ftr" sz="quarter" idx="3"/>
          </p:nvPr>
        </p:nvSpPr>
        <p:spPr>
          <a:xfrm>
            <a:off x="3272400" y="6390000"/>
            <a:ext cx="7055875" cy="198000"/>
          </a:xfrm>
        </p:spPr>
        <p:txBody>
          <a:bodyPr/>
          <a:lstStyle/>
          <a:p>
            <a:endParaRPr lang="en-GB"/>
          </a:p>
        </p:txBody>
      </p:sp>
      <p:sp>
        <p:nvSpPr>
          <p:cNvPr id="11" name="Text Box 1">
            <a:extLst>
              <a:ext uri="{FF2B5EF4-FFF2-40B4-BE49-F238E27FC236}">
                <a16:creationId xmlns:a16="http://schemas.microsoft.com/office/drawing/2014/main" id="{8D037372-C534-0E43-0CCD-D5A3BFD6CCFB}"/>
              </a:ext>
            </a:extLst>
          </p:cNvPr>
          <p:cNvSpPr txBox="1">
            <a:spLocks noChangeArrowheads="1"/>
          </p:cNvSpPr>
          <p:nvPr/>
        </p:nvSpPr>
        <p:spPr bwMode="auto">
          <a:xfrm>
            <a:off x="359999" y="570446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Bāze: visi respondenti, n=802</a:t>
            </a:r>
          </a:p>
        </p:txBody>
      </p:sp>
      <p:sp>
        <p:nvSpPr>
          <p:cNvPr id="12" name="Text Box 1">
            <a:extLst>
              <a:ext uri="{FF2B5EF4-FFF2-40B4-BE49-F238E27FC236}">
                <a16:creationId xmlns:a16="http://schemas.microsoft.com/office/drawing/2014/main" id="{BFB91350-85F5-6BCB-E897-97A86E79C6D7}"/>
              </a:ext>
            </a:extLst>
          </p:cNvPr>
          <p:cNvSpPr txBox="1">
            <a:spLocks noChangeArrowheads="1"/>
          </p:cNvSpPr>
          <p:nvPr/>
        </p:nvSpPr>
        <p:spPr bwMode="auto">
          <a:xfrm>
            <a:off x="359999" y="553174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2024. gada aptaujas dati</a:t>
            </a:r>
          </a:p>
        </p:txBody>
      </p:sp>
      <p:sp>
        <p:nvSpPr>
          <p:cNvPr id="2" name="TextBox 1">
            <a:extLst>
              <a:ext uri="{FF2B5EF4-FFF2-40B4-BE49-F238E27FC236}">
                <a16:creationId xmlns:a16="http://schemas.microsoft.com/office/drawing/2014/main" id="{07047ED1-E319-A925-D34E-A1ECE0FE7757}"/>
              </a:ext>
            </a:extLst>
          </p:cNvPr>
          <p:cNvSpPr txBox="1"/>
          <p:nvPr/>
        </p:nvSpPr>
        <p:spPr>
          <a:xfrm>
            <a:off x="359999" y="1266825"/>
            <a:ext cx="7136176" cy="369332"/>
          </a:xfrm>
          <a:prstGeom prst="rect">
            <a:avLst/>
          </a:prstGeom>
          <a:noFill/>
        </p:spPr>
        <p:txBody>
          <a:bodyPr wrap="square" lIns="0" tIns="0" rIns="0" bIns="0" rtlCol="0">
            <a:spAutoFit/>
          </a:bodyPr>
          <a:lstStyle/>
          <a:p>
            <a:r>
              <a:rPr lang="lv-LV" sz="1200" b="1"/>
              <a:t>"Vai pēdējo 3 gadu laikā Jūs pats personīgi esat iesaistījies kādas sabiedriskās (nevalstiskās) organizācijas darbā (vairākkārt, regulāri)?"</a:t>
            </a:r>
          </a:p>
        </p:txBody>
      </p:sp>
      <p:pic>
        <p:nvPicPr>
          <p:cNvPr id="5" name="Picture 4">
            <a:extLst>
              <a:ext uri="{FF2B5EF4-FFF2-40B4-BE49-F238E27FC236}">
                <a16:creationId xmlns:a16="http://schemas.microsoft.com/office/drawing/2014/main" id="{A28AF614-DF3F-A1C5-8152-78CA89632C39}"/>
              </a:ext>
            </a:extLst>
          </p:cNvPr>
          <p:cNvPicPr>
            <a:picLocks noChangeAspect="1"/>
          </p:cNvPicPr>
          <p:nvPr/>
        </p:nvPicPr>
        <p:blipFill>
          <a:blip r:embed="rId2"/>
          <a:srcRect l="10872" r="17717"/>
          <a:stretch/>
        </p:blipFill>
        <p:spPr>
          <a:xfrm>
            <a:off x="700315" y="1885303"/>
            <a:ext cx="2632688" cy="2896004"/>
          </a:xfrm>
          <a:prstGeom prst="rect">
            <a:avLst/>
          </a:prstGeom>
        </p:spPr>
      </p:pic>
      <p:pic>
        <p:nvPicPr>
          <p:cNvPr id="8" name="Picture 7">
            <a:extLst>
              <a:ext uri="{FF2B5EF4-FFF2-40B4-BE49-F238E27FC236}">
                <a16:creationId xmlns:a16="http://schemas.microsoft.com/office/drawing/2014/main" id="{7874CFE1-FA8F-A416-41E6-201113D41F48}"/>
              </a:ext>
            </a:extLst>
          </p:cNvPr>
          <p:cNvPicPr>
            <a:picLocks noChangeAspect="1"/>
          </p:cNvPicPr>
          <p:nvPr/>
        </p:nvPicPr>
        <p:blipFill>
          <a:blip r:embed="rId3"/>
          <a:srcRect l="8751"/>
          <a:stretch/>
        </p:blipFill>
        <p:spPr>
          <a:xfrm>
            <a:off x="4276725" y="2997745"/>
            <a:ext cx="7214960" cy="2534004"/>
          </a:xfrm>
          <a:prstGeom prst="rect">
            <a:avLst/>
          </a:prstGeom>
        </p:spPr>
      </p:pic>
      <p:pic>
        <p:nvPicPr>
          <p:cNvPr id="10" name="Picture 9">
            <a:extLst>
              <a:ext uri="{FF2B5EF4-FFF2-40B4-BE49-F238E27FC236}">
                <a16:creationId xmlns:a16="http://schemas.microsoft.com/office/drawing/2014/main" id="{AB67B4F7-D8FA-05F7-070D-967363AD7F36}"/>
              </a:ext>
            </a:extLst>
          </p:cNvPr>
          <p:cNvPicPr>
            <a:picLocks noChangeAspect="1"/>
          </p:cNvPicPr>
          <p:nvPr/>
        </p:nvPicPr>
        <p:blipFill>
          <a:blip r:embed="rId4"/>
          <a:stretch>
            <a:fillRect/>
          </a:stretch>
        </p:blipFill>
        <p:spPr>
          <a:xfrm>
            <a:off x="252388" y="1845397"/>
            <a:ext cx="352474" cy="314369"/>
          </a:xfrm>
          <a:prstGeom prst="rect">
            <a:avLst/>
          </a:prstGeom>
        </p:spPr>
      </p:pic>
      <p:pic>
        <p:nvPicPr>
          <p:cNvPr id="13" name="Picture 12">
            <a:extLst>
              <a:ext uri="{FF2B5EF4-FFF2-40B4-BE49-F238E27FC236}">
                <a16:creationId xmlns:a16="http://schemas.microsoft.com/office/drawing/2014/main" id="{DBBCF09B-13DC-0F55-299D-A787C399526A}"/>
              </a:ext>
            </a:extLst>
          </p:cNvPr>
          <p:cNvPicPr>
            <a:picLocks noChangeAspect="1"/>
          </p:cNvPicPr>
          <p:nvPr/>
        </p:nvPicPr>
        <p:blipFill>
          <a:blip r:embed="rId4"/>
          <a:stretch>
            <a:fillRect/>
          </a:stretch>
        </p:blipFill>
        <p:spPr>
          <a:xfrm>
            <a:off x="4291037" y="3053655"/>
            <a:ext cx="352474" cy="314369"/>
          </a:xfrm>
          <a:prstGeom prst="rect">
            <a:avLst/>
          </a:prstGeom>
        </p:spPr>
      </p:pic>
      <p:sp>
        <p:nvSpPr>
          <p:cNvPr id="14" name="TextBox 13">
            <a:extLst>
              <a:ext uri="{FF2B5EF4-FFF2-40B4-BE49-F238E27FC236}">
                <a16:creationId xmlns:a16="http://schemas.microsoft.com/office/drawing/2014/main" id="{869B2574-E070-5CED-9D75-15153CB4563C}"/>
              </a:ext>
            </a:extLst>
          </p:cNvPr>
          <p:cNvSpPr txBox="1"/>
          <p:nvPr/>
        </p:nvSpPr>
        <p:spPr>
          <a:xfrm>
            <a:off x="7034034" y="1419443"/>
            <a:ext cx="4905578" cy="1431674"/>
          </a:xfrm>
          <a:prstGeom prst="rect">
            <a:avLst/>
          </a:prstGeom>
          <a:noFill/>
        </p:spPr>
        <p:txBody>
          <a:bodyPr wrap="square" lIns="0" tIns="0" rIns="0" bIns="0" rtlCol="0">
            <a:spAutoFit/>
          </a:bodyPr>
          <a:lstStyle>
            <a:defPPr>
              <a:defRPr lang="en-US"/>
            </a:defPPr>
            <a:lvl1pPr marL="285750" indent="-285750">
              <a:lnSpc>
                <a:spcPct val="150000"/>
              </a:lnSpc>
              <a:buFont typeface="Arial" panose="020B0604020202020204" pitchFamily="34" charset="0"/>
              <a:buChar char="•"/>
              <a:defRPr sz="1600" b="1">
                <a:solidFill>
                  <a:srgbClr val="202444"/>
                </a:solidFill>
              </a:defRPr>
            </a:lvl1pPr>
          </a:lstStyle>
          <a:p>
            <a:r>
              <a:rPr lang="lv-LV" dirty="0"/>
              <a:t>Sociālās palīdzības organizācijas** </a:t>
            </a:r>
            <a:r>
              <a:rPr lang="lv-LV" b="0" dirty="0"/>
              <a:t>(17%)</a:t>
            </a:r>
          </a:p>
          <a:p>
            <a:r>
              <a:rPr lang="lv-LV" b="0" dirty="0"/>
              <a:t>Profesionālās apvienības, biedrības (14%)</a:t>
            </a:r>
          </a:p>
          <a:p>
            <a:r>
              <a:rPr lang="lv-LV" b="0" dirty="0"/>
              <a:t>Sporta, atpūtas organizācijas un klubi (tai skaitā šahs, dambrete, orientēšanās u.c.) (14%)</a:t>
            </a:r>
          </a:p>
        </p:txBody>
      </p:sp>
      <p:sp>
        <p:nvSpPr>
          <p:cNvPr id="16" name="Text Box 1">
            <a:extLst>
              <a:ext uri="{FF2B5EF4-FFF2-40B4-BE49-F238E27FC236}">
                <a16:creationId xmlns:a16="http://schemas.microsoft.com/office/drawing/2014/main" id="{A23C2901-0E96-EDF4-1FCD-FA9415BBB127}"/>
              </a:ext>
            </a:extLst>
          </p:cNvPr>
          <p:cNvSpPr txBox="1">
            <a:spLocks noChangeArrowheads="1"/>
          </p:cNvSpPr>
          <p:nvPr/>
        </p:nvSpPr>
        <p:spPr bwMode="auto">
          <a:xfrm>
            <a:off x="7921988" y="5825005"/>
            <a:ext cx="4633891"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pt-BR" sz="1000" b="0" i="0" u="none" strike="noStrike" baseline="0" dirty="0">
                <a:solidFill>
                  <a:srgbClr val="000000"/>
                </a:solidFill>
                <a:latin typeface="Arial"/>
                <a:cs typeface="Arial"/>
              </a:rPr>
              <a:t>Bāze: visi respondenti [2017: n=804, 2021: n=802, 2024: n=802]</a:t>
            </a:r>
            <a:endParaRPr lang="lv-LV" sz="1000" b="0" i="0" u="none" strike="noStrike" baseline="0" dirty="0">
              <a:solidFill>
                <a:srgbClr val="000000"/>
              </a:solidFill>
              <a:latin typeface="Arial"/>
              <a:cs typeface="Arial"/>
            </a:endParaRPr>
          </a:p>
        </p:txBody>
      </p:sp>
      <p:sp>
        <p:nvSpPr>
          <p:cNvPr id="17" name="Text Box 1">
            <a:extLst>
              <a:ext uri="{FF2B5EF4-FFF2-40B4-BE49-F238E27FC236}">
                <a16:creationId xmlns:a16="http://schemas.microsoft.com/office/drawing/2014/main" id="{4B1F3985-ABCD-1CD7-A4EB-F3465DE9D580}"/>
              </a:ext>
            </a:extLst>
          </p:cNvPr>
          <p:cNvSpPr txBox="1">
            <a:spLocks noChangeArrowheads="1"/>
          </p:cNvSpPr>
          <p:nvPr/>
        </p:nvSpPr>
        <p:spPr bwMode="auto">
          <a:xfrm>
            <a:off x="7929218" y="5652285"/>
            <a:ext cx="3481511"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2017., 2021. un 2024. gada aptauju dati</a:t>
            </a:r>
          </a:p>
        </p:txBody>
      </p:sp>
      <p:sp>
        <p:nvSpPr>
          <p:cNvPr id="9" name="Text Box 1">
            <a:extLst>
              <a:ext uri="{FF2B5EF4-FFF2-40B4-BE49-F238E27FC236}">
                <a16:creationId xmlns:a16="http://schemas.microsoft.com/office/drawing/2014/main" id="{19F66A71-1AEB-8B8E-D742-CDEFC244E5EA}"/>
              </a:ext>
            </a:extLst>
          </p:cNvPr>
          <p:cNvSpPr txBox="1">
            <a:spLocks noChangeArrowheads="1"/>
          </p:cNvSpPr>
          <p:nvPr/>
        </p:nvSpPr>
        <p:spPr bwMode="auto">
          <a:xfrm>
            <a:off x="359999" y="5877189"/>
            <a:ext cx="679129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 Sociālās palīdzības organizācijas (piem., sniedz palīdzību veciem, slimiem cilvēkiem, invalīdiem, trūkumcietējiem)</a:t>
            </a:r>
          </a:p>
        </p:txBody>
      </p:sp>
      <p:sp>
        <p:nvSpPr>
          <p:cNvPr id="6" name="Slide Number Placeholder 5">
            <a:extLst>
              <a:ext uri="{FF2B5EF4-FFF2-40B4-BE49-F238E27FC236}">
                <a16:creationId xmlns:a16="http://schemas.microsoft.com/office/drawing/2014/main" id="{D35B5306-4938-F11F-7549-1523DDA97524}"/>
              </a:ext>
            </a:extLst>
          </p:cNvPr>
          <p:cNvSpPr>
            <a:spLocks noGrp="1"/>
          </p:cNvSpPr>
          <p:nvPr>
            <p:ph type="sldNum" sz="quarter" idx="4"/>
          </p:nvPr>
        </p:nvSpPr>
        <p:spPr/>
        <p:txBody>
          <a:bodyPr/>
          <a:lstStyle/>
          <a:p>
            <a:r>
              <a:rPr lang="en-GB" sz="1000">
                <a:solidFill>
                  <a:schemeClr val="tx1"/>
                </a:solidFill>
              </a:rPr>
              <a:t>© Kantar 2024 | </a:t>
            </a:r>
            <a:fld id="{4034BEE3-566C-4068-A777-C3A4762E861B}" type="slidenum">
              <a:rPr lang="en-GB" smtClean="0"/>
              <a:pPr/>
              <a:t>26</a:t>
            </a:fld>
            <a:endParaRPr lang="en-GB" dirty="0"/>
          </a:p>
        </p:txBody>
      </p:sp>
    </p:spTree>
    <p:extLst>
      <p:ext uri="{BB962C8B-B14F-4D97-AF65-F5344CB8AC3E}">
        <p14:creationId xmlns:p14="http://schemas.microsoft.com/office/powerpoint/2010/main" val="8185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F0A2AE-D1C6-4C02-B853-D60BE636B1A6}"/>
              </a:ext>
            </a:extLst>
          </p:cNvPr>
          <p:cNvSpPr>
            <a:spLocks noGrp="1"/>
          </p:cNvSpPr>
          <p:nvPr>
            <p:ph type="title"/>
          </p:nvPr>
        </p:nvSpPr>
        <p:spPr>
          <a:xfrm>
            <a:off x="359999" y="430718"/>
            <a:ext cx="11466875" cy="403200"/>
          </a:xfrm>
        </p:spPr>
        <p:txBody>
          <a:bodyPr vert="horz" lIns="0" tIns="0" rIns="0" bIns="0" rtlCol="0" anchor="t">
            <a:normAutofit/>
          </a:bodyPr>
          <a:lstStyle/>
          <a:p>
            <a:r>
              <a:rPr lang="lv-LV" dirty="0"/>
              <a:t>Iesaistīšanās nevalstiskajās organizācijās</a:t>
            </a:r>
          </a:p>
        </p:txBody>
      </p:sp>
      <p:sp>
        <p:nvSpPr>
          <p:cNvPr id="15" name="Footer Placeholder 5">
            <a:extLst>
              <a:ext uri="{FF2B5EF4-FFF2-40B4-BE49-F238E27FC236}">
                <a16:creationId xmlns:a16="http://schemas.microsoft.com/office/drawing/2014/main" id="{1B0A0B79-F925-A538-3598-11DEF83AB769}"/>
              </a:ext>
            </a:extLst>
          </p:cNvPr>
          <p:cNvSpPr>
            <a:spLocks noGrp="1"/>
          </p:cNvSpPr>
          <p:nvPr>
            <p:ph type="ftr" sz="quarter" idx="3"/>
          </p:nvPr>
        </p:nvSpPr>
        <p:spPr>
          <a:xfrm>
            <a:off x="3272400" y="6390000"/>
            <a:ext cx="7055875" cy="198000"/>
          </a:xfrm>
        </p:spPr>
        <p:txBody>
          <a:bodyPr/>
          <a:lstStyle/>
          <a:p>
            <a:endParaRPr lang="en-GB"/>
          </a:p>
        </p:txBody>
      </p:sp>
      <p:sp>
        <p:nvSpPr>
          <p:cNvPr id="11" name="Text Box 1">
            <a:extLst>
              <a:ext uri="{FF2B5EF4-FFF2-40B4-BE49-F238E27FC236}">
                <a16:creationId xmlns:a16="http://schemas.microsoft.com/office/drawing/2014/main" id="{8D037372-C534-0E43-0CCD-D5A3BFD6CCFB}"/>
              </a:ext>
            </a:extLst>
          </p:cNvPr>
          <p:cNvSpPr txBox="1">
            <a:spLocks noChangeArrowheads="1"/>
          </p:cNvSpPr>
          <p:nvPr/>
        </p:nvSpPr>
        <p:spPr bwMode="auto">
          <a:xfrm>
            <a:off x="349613" y="5704469"/>
            <a:ext cx="8594362"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pt-BR" sz="1000" b="0" i="0" u="none" strike="noStrike" baseline="0" dirty="0">
                <a:solidFill>
                  <a:srgbClr val="000000"/>
                </a:solidFill>
                <a:latin typeface="Arial"/>
                <a:cs typeface="Arial"/>
              </a:rPr>
              <a:t>Bāze: </a:t>
            </a:r>
            <a:r>
              <a:rPr lang="lv-LV" sz="1000" b="0" i="0" u="none" strike="noStrike" baseline="0" dirty="0">
                <a:solidFill>
                  <a:srgbClr val="000000"/>
                </a:solidFill>
                <a:latin typeface="Arial"/>
                <a:cs typeface="Arial"/>
              </a:rPr>
              <a:t>Respondenti, kuri ir iesaistījušies sabiedriskās (nevalstiskās) organizācijas darbā, n=139</a:t>
            </a:r>
          </a:p>
        </p:txBody>
      </p:sp>
      <p:sp>
        <p:nvSpPr>
          <p:cNvPr id="2" name="TextBox 1">
            <a:extLst>
              <a:ext uri="{FF2B5EF4-FFF2-40B4-BE49-F238E27FC236}">
                <a16:creationId xmlns:a16="http://schemas.microsoft.com/office/drawing/2014/main" id="{D3E6BC85-F929-6A25-49C2-5FB4BE9ABDF9}"/>
              </a:ext>
            </a:extLst>
          </p:cNvPr>
          <p:cNvSpPr txBox="1"/>
          <p:nvPr/>
        </p:nvSpPr>
        <p:spPr>
          <a:xfrm>
            <a:off x="1100474" y="1898065"/>
            <a:ext cx="4273310" cy="1062342"/>
          </a:xfrm>
          <a:prstGeom prst="rect">
            <a:avLst/>
          </a:prstGeom>
          <a:noFill/>
        </p:spPr>
        <p:txBody>
          <a:bodyPr wrap="square" lIns="0" tIns="0" rIns="0" bIns="0" rtlCol="0">
            <a:spAutoFit/>
          </a:bodyPr>
          <a:lstStyle/>
          <a:p>
            <a:pPr marL="285750" indent="-285750">
              <a:lnSpc>
                <a:spcPct val="150000"/>
              </a:lnSpc>
              <a:buFont typeface="Arial" panose="020B0604020202020204" pitchFamily="34" charset="0"/>
              <a:buChar char="•"/>
            </a:pPr>
            <a:r>
              <a:rPr lang="lv-LV" sz="1600" b="1" dirty="0">
                <a:solidFill>
                  <a:schemeClr val="tx2">
                    <a:lumMod val="60000"/>
                    <a:lumOff val="40000"/>
                  </a:schemeClr>
                </a:solidFill>
              </a:rPr>
              <a:t>Spēju kādam palīdzēt </a:t>
            </a:r>
            <a:r>
              <a:rPr lang="en-GB" sz="1600" b="1" dirty="0">
                <a:solidFill>
                  <a:schemeClr val="tx2">
                    <a:lumMod val="60000"/>
                    <a:lumOff val="40000"/>
                  </a:schemeClr>
                </a:solidFill>
              </a:rPr>
              <a:t>(</a:t>
            </a:r>
            <a:r>
              <a:rPr lang="lv-LV" sz="1600" b="1" dirty="0">
                <a:solidFill>
                  <a:schemeClr val="tx2">
                    <a:lumMod val="60000"/>
                    <a:lumOff val="40000"/>
                  </a:schemeClr>
                </a:solidFill>
              </a:rPr>
              <a:t>62</a:t>
            </a:r>
            <a:r>
              <a:rPr lang="en-GB" sz="1600" b="1" dirty="0">
                <a:solidFill>
                  <a:schemeClr val="tx2">
                    <a:lumMod val="60000"/>
                    <a:lumOff val="40000"/>
                  </a:schemeClr>
                </a:solidFill>
              </a:rPr>
              <a:t>%)</a:t>
            </a:r>
          </a:p>
          <a:p>
            <a:pPr marL="285750" indent="-285750">
              <a:lnSpc>
                <a:spcPct val="150000"/>
              </a:lnSpc>
              <a:buFont typeface="Arial" panose="020B0604020202020204" pitchFamily="34" charset="0"/>
              <a:buChar char="•"/>
            </a:pPr>
            <a:r>
              <a:rPr lang="lv-LV" sz="1600" dirty="0">
                <a:solidFill>
                  <a:srgbClr val="202444"/>
                </a:solidFill>
              </a:rPr>
              <a:t>Var satikt daudz interesantu cilvēku </a:t>
            </a:r>
            <a:r>
              <a:rPr lang="en-GB" sz="1600" dirty="0">
                <a:solidFill>
                  <a:srgbClr val="202444"/>
                </a:solidFill>
              </a:rPr>
              <a:t>(1</a:t>
            </a:r>
            <a:r>
              <a:rPr lang="lv-LV" sz="1600" dirty="0">
                <a:solidFill>
                  <a:srgbClr val="202444"/>
                </a:solidFill>
              </a:rPr>
              <a:t>5</a:t>
            </a:r>
            <a:r>
              <a:rPr lang="en-GB" sz="1600" dirty="0">
                <a:solidFill>
                  <a:srgbClr val="202444"/>
                </a:solidFill>
              </a:rPr>
              <a:t>%)</a:t>
            </a:r>
          </a:p>
          <a:p>
            <a:pPr marL="285750" indent="-285750">
              <a:lnSpc>
                <a:spcPct val="150000"/>
              </a:lnSpc>
              <a:buFont typeface="Arial" panose="020B0604020202020204" pitchFamily="34" charset="0"/>
              <a:buChar char="•"/>
            </a:pPr>
            <a:r>
              <a:rPr lang="lv-LV" sz="1600" dirty="0">
                <a:solidFill>
                  <a:srgbClr val="202444"/>
                </a:solidFill>
              </a:rPr>
              <a:t>Lietderīgi pavadīts laiks </a:t>
            </a:r>
            <a:r>
              <a:rPr lang="en-GB" sz="1600" dirty="0">
                <a:solidFill>
                  <a:srgbClr val="202444"/>
                </a:solidFill>
              </a:rPr>
              <a:t>(14%)</a:t>
            </a:r>
          </a:p>
        </p:txBody>
      </p:sp>
      <p:sp>
        <p:nvSpPr>
          <p:cNvPr id="4" name="TextBox 3">
            <a:extLst>
              <a:ext uri="{FF2B5EF4-FFF2-40B4-BE49-F238E27FC236}">
                <a16:creationId xmlns:a16="http://schemas.microsoft.com/office/drawing/2014/main" id="{1DE87B28-7F5F-AF10-2A11-B04C66D141D2}"/>
              </a:ext>
            </a:extLst>
          </p:cNvPr>
          <p:cNvSpPr txBox="1"/>
          <p:nvPr/>
        </p:nvSpPr>
        <p:spPr>
          <a:xfrm>
            <a:off x="6592121" y="1898065"/>
            <a:ext cx="4703707" cy="1431674"/>
          </a:xfrm>
          <a:prstGeom prst="rect">
            <a:avLst/>
          </a:prstGeom>
          <a:noFill/>
        </p:spPr>
        <p:txBody>
          <a:bodyPr wrap="square" lIns="0" tIns="0" rIns="0" bIns="0" rtlCol="0">
            <a:spAutoFit/>
          </a:bodyPr>
          <a:lstStyle/>
          <a:p>
            <a:pPr marL="285750" indent="-285750">
              <a:lnSpc>
                <a:spcPct val="150000"/>
              </a:lnSpc>
              <a:buFont typeface="Arial" panose="020B0604020202020204" pitchFamily="34" charset="0"/>
              <a:buChar char="•"/>
            </a:pPr>
            <a:r>
              <a:rPr lang="lv-LV" sz="1600" b="1" dirty="0">
                <a:solidFill>
                  <a:schemeClr val="accent5">
                    <a:lumMod val="75000"/>
                  </a:schemeClr>
                </a:solidFill>
              </a:rPr>
              <a:t>Esmu pārāk aizņemts </a:t>
            </a:r>
            <a:r>
              <a:rPr lang="en-GB" sz="1600" b="1" dirty="0">
                <a:solidFill>
                  <a:schemeClr val="accent5">
                    <a:lumMod val="75000"/>
                  </a:schemeClr>
                </a:solidFill>
              </a:rPr>
              <a:t>(</a:t>
            </a:r>
            <a:r>
              <a:rPr lang="lv-LV" sz="1600" b="1" dirty="0">
                <a:solidFill>
                  <a:schemeClr val="accent5">
                    <a:lumMod val="75000"/>
                  </a:schemeClr>
                </a:solidFill>
              </a:rPr>
              <a:t>47</a:t>
            </a:r>
            <a:r>
              <a:rPr lang="en-GB" sz="1600" b="1" dirty="0">
                <a:solidFill>
                  <a:schemeClr val="accent5">
                    <a:lumMod val="75000"/>
                  </a:schemeClr>
                </a:solidFill>
              </a:rPr>
              <a:t>%)</a:t>
            </a:r>
          </a:p>
          <a:p>
            <a:pPr marL="285750" indent="-285750">
              <a:lnSpc>
                <a:spcPct val="150000"/>
              </a:lnSpc>
              <a:buFont typeface="Arial" panose="020B0604020202020204" pitchFamily="34" charset="0"/>
              <a:buChar char="•"/>
            </a:pPr>
            <a:r>
              <a:rPr lang="lv-LV" sz="1600" dirty="0">
                <a:solidFill>
                  <a:srgbClr val="202444"/>
                </a:solidFill>
              </a:rPr>
              <a:t>Nav intereses, nekad neesmu interesējies </a:t>
            </a:r>
            <a:r>
              <a:rPr lang="en-GB" sz="1600" dirty="0">
                <a:solidFill>
                  <a:srgbClr val="202444"/>
                </a:solidFill>
              </a:rPr>
              <a:t>(</a:t>
            </a:r>
            <a:r>
              <a:rPr lang="lv-LV" sz="1600" dirty="0">
                <a:solidFill>
                  <a:srgbClr val="202444"/>
                </a:solidFill>
              </a:rPr>
              <a:t>25</a:t>
            </a:r>
            <a:r>
              <a:rPr lang="en-GB" sz="1600" dirty="0">
                <a:solidFill>
                  <a:srgbClr val="202444"/>
                </a:solidFill>
              </a:rPr>
              <a:t>%)</a:t>
            </a:r>
          </a:p>
          <a:p>
            <a:pPr marL="285750" indent="-285750">
              <a:lnSpc>
                <a:spcPct val="150000"/>
              </a:lnSpc>
              <a:buFont typeface="Arial" panose="020B0604020202020204" pitchFamily="34" charset="0"/>
              <a:buChar char="•"/>
            </a:pPr>
            <a:r>
              <a:rPr lang="lv-LV" sz="1600" dirty="0">
                <a:solidFill>
                  <a:srgbClr val="202444"/>
                </a:solidFill>
              </a:rPr>
              <a:t>Nezinu nevienu NVO, nav informācijas, kur iesaistīties </a:t>
            </a:r>
            <a:r>
              <a:rPr lang="en-GB" sz="1600" dirty="0">
                <a:solidFill>
                  <a:srgbClr val="202444"/>
                </a:solidFill>
              </a:rPr>
              <a:t>(</a:t>
            </a:r>
            <a:r>
              <a:rPr lang="lv-LV" sz="1600" dirty="0">
                <a:solidFill>
                  <a:srgbClr val="202444"/>
                </a:solidFill>
              </a:rPr>
              <a:t>21</a:t>
            </a:r>
            <a:r>
              <a:rPr lang="en-GB" sz="1600" dirty="0">
                <a:solidFill>
                  <a:srgbClr val="202444"/>
                </a:solidFill>
              </a:rPr>
              <a:t>%</a:t>
            </a:r>
            <a:r>
              <a:rPr lang="lv-LV" sz="1600" dirty="0">
                <a:solidFill>
                  <a:srgbClr val="202444"/>
                </a:solidFill>
              </a:rPr>
              <a:t>  </a:t>
            </a:r>
            <a:r>
              <a:rPr lang="en-GB" sz="1600" dirty="0">
                <a:solidFill>
                  <a:srgbClr val="202444"/>
                </a:solidFill>
              </a:rPr>
              <a:t>)</a:t>
            </a:r>
            <a:r>
              <a:rPr lang="lv-LV" sz="1600" dirty="0">
                <a:solidFill>
                  <a:srgbClr val="202444"/>
                </a:solidFill>
              </a:rPr>
              <a:t> (+ 5 PP; 16% 2021. gadā)</a:t>
            </a:r>
            <a:endParaRPr lang="en-GB" sz="1600" dirty="0">
              <a:solidFill>
                <a:srgbClr val="202444"/>
              </a:solidFill>
            </a:endParaRPr>
          </a:p>
        </p:txBody>
      </p:sp>
      <p:sp>
        <p:nvSpPr>
          <p:cNvPr id="5" name="TextBox 4">
            <a:extLst>
              <a:ext uri="{FF2B5EF4-FFF2-40B4-BE49-F238E27FC236}">
                <a16:creationId xmlns:a16="http://schemas.microsoft.com/office/drawing/2014/main" id="{DFCE26E8-4E23-C85C-7837-129F0C1589B9}"/>
              </a:ext>
            </a:extLst>
          </p:cNvPr>
          <p:cNvSpPr txBox="1"/>
          <p:nvPr/>
        </p:nvSpPr>
        <p:spPr>
          <a:xfrm>
            <a:off x="359999" y="1266825"/>
            <a:ext cx="5365734" cy="369332"/>
          </a:xfrm>
          <a:prstGeom prst="rect">
            <a:avLst/>
          </a:prstGeom>
          <a:noFill/>
        </p:spPr>
        <p:txBody>
          <a:bodyPr wrap="square" lIns="0" tIns="0" rIns="0" bIns="0" rtlCol="0">
            <a:spAutoFit/>
          </a:bodyPr>
          <a:lstStyle/>
          <a:p>
            <a:r>
              <a:rPr lang="lv-LV" sz="1200" b="1" dirty="0"/>
              <a:t>"Kādi ir galvenie iemesli, kāpēc esat darbojies nevalstiskajās organizācijās VAI veicis brīvprātīgo darbu?"</a:t>
            </a:r>
          </a:p>
        </p:txBody>
      </p:sp>
      <p:cxnSp>
        <p:nvCxnSpPr>
          <p:cNvPr id="6" name="Straight Arrow Connector 5">
            <a:extLst>
              <a:ext uri="{FF2B5EF4-FFF2-40B4-BE49-F238E27FC236}">
                <a16:creationId xmlns:a16="http://schemas.microsoft.com/office/drawing/2014/main" id="{FF73D3C4-7579-0859-2977-C82FC9F5C2FA}"/>
              </a:ext>
            </a:extLst>
          </p:cNvPr>
          <p:cNvCxnSpPr/>
          <p:nvPr/>
        </p:nvCxnSpPr>
        <p:spPr>
          <a:xfrm flipV="1">
            <a:off x="8412259" y="3097529"/>
            <a:ext cx="0" cy="17614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EE1C41F-28B3-A040-FF73-489787958B5E}"/>
              </a:ext>
            </a:extLst>
          </p:cNvPr>
          <p:cNvSpPr txBox="1"/>
          <p:nvPr/>
        </p:nvSpPr>
        <p:spPr>
          <a:xfrm>
            <a:off x="7000873" y="5704469"/>
            <a:ext cx="4688683" cy="246221"/>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defPPr>
              <a:defRPr lang="en-US"/>
            </a:defPPr>
            <a:lvl1pPr indent="0">
              <a:defRPr sz="1000" b="0" i="0" u="none" strike="noStrike" baseline="0">
                <a:solidFill>
                  <a:srgbClr val="000000"/>
                </a:solidFill>
                <a:latin typeface="Arial"/>
                <a:cs typeface="Aria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lgn="r"/>
            <a:r>
              <a:rPr lang="lv-LV" dirty="0"/>
              <a:t>Bāze: respondenti, kuri neiesaistās NVO vai nav strādājuši kā brīvprātīgie, n=727</a:t>
            </a:r>
          </a:p>
        </p:txBody>
      </p:sp>
      <p:sp>
        <p:nvSpPr>
          <p:cNvPr id="12" name="TextBox 11">
            <a:extLst>
              <a:ext uri="{FF2B5EF4-FFF2-40B4-BE49-F238E27FC236}">
                <a16:creationId xmlns:a16="http://schemas.microsoft.com/office/drawing/2014/main" id="{F32D1B71-48C0-A7D0-5082-141317D92F0C}"/>
              </a:ext>
            </a:extLst>
          </p:cNvPr>
          <p:cNvSpPr txBox="1"/>
          <p:nvPr/>
        </p:nvSpPr>
        <p:spPr>
          <a:xfrm>
            <a:off x="6323822" y="1260609"/>
            <a:ext cx="5365734" cy="369332"/>
          </a:xfrm>
          <a:prstGeom prst="rect">
            <a:avLst/>
          </a:prstGeom>
          <a:noFill/>
        </p:spPr>
        <p:txBody>
          <a:bodyPr wrap="square" lIns="0" tIns="0" rIns="0" bIns="0" rtlCol="0">
            <a:spAutoFit/>
          </a:bodyPr>
          <a:lstStyle>
            <a:defPPr>
              <a:defRPr lang="en-US"/>
            </a:defPPr>
            <a:lvl1pPr>
              <a:defRPr sz="1200" b="1"/>
            </a:lvl1pPr>
          </a:lstStyle>
          <a:p>
            <a:r>
              <a:rPr lang="lv-LV" dirty="0"/>
              <a:t>"Kāpēc Jūs pats personīgi neesat iesaistījies nevienā no nevalstiskajām organizācijām vai neesat veicis brīvprātīgo darbu?"</a:t>
            </a:r>
          </a:p>
        </p:txBody>
      </p:sp>
      <p:sp>
        <p:nvSpPr>
          <p:cNvPr id="9" name="Slide Number Placeholder 8">
            <a:extLst>
              <a:ext uri="{FF2B5EF4-FFF2-40B4-BE49-F238E27FC236}">
                <a16:creationId xmlns:a16="http://schemas.microsoft.com/office/drawing/2014/main" id="{1722DA2D-4630-B818-B241-F81E9A22D609}"/>
              </a:ext>
            </a:extLst>
          </p:cNvPr>
          <p:cNvSpPr>
            <a:spLocks noGrp="1"/>
          </p:cNvSpPr>
          <p:nvPr>
            <p:ph type="sldNum" sz="quarter" idx="4"/>
          </p:nvPr>
        </p:nvSpPr>
        <p:spPr/>
        <p:txBody>
          <a:bodyPr/>
          <a:lstStyle/>
          <a:p>
            <a:r>
              <a:rPr lang="en-GB" sz="1000">
                <a:solidFill>
                  <a:schemeClr val="tx1"/>
                </a:solidFill>
              </a:rPr>
              <a:t>© Kantar 2024 | </a:t>
            </a:r>
            <a:fld id="{4034BEE3-566C-4068-A777-C3A4762E861B}" type="slidenum">
              <a:rPr lang="en-GB" smtClean="0"/>
              <a:pPr/>
              <a:t>27</a:t>
            </a:fld>
            <a:endParaRPr lang="en-GB" dirty="0"/>
          </a:p>
        </p:txBody>
      </p:sp>
    </p:spTree>
    <p:extLst>
      <p:ext uri="{BB962C8B-B14F-4D97-AF65-F5344CB8AC3E}">
        <p14:creationId xmlns:p14="http://schemas.microsoft.com/office/powerpoint/2010/main" val="311325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F0A2AE-D1C6-4C02-B853-D60BE636B1A6}"/>
              </a:ext>
            </a:extLst>
          </p:cNvPr>
          <p:cNvSpPr>
            <a:spLocks noGrp="1"/>
          </p:cNvSpPr>
          <p:nvPr>
            <p:ph type="title"/>
          </p:nvPr>
        </p:nvSpPr>
        <p:spPr>
          <a:xfrm>
            <a:off x="359999" y="430718"/>
            <a:ext cx="11466875" cy="403200"/>
          </a:xfrm>
        </p:spPr>
        <p:txBody>
          <a:bodyPr vert="horz" lIns="0" tIns="0" rIns="0" bIns="0" rtlCol="0" anchor="t">
            <a:normAutofit/>
          </a:bodyPr>
          <a:lstStyle/>
          <a:p>
            <a:r>
              <a:rPr lang="lv-LV" dirty="0"/>
              <a:t>Iesaistīšanās līdzdalības budžeta projektu konkursā</a:t>
            </a:r>
          </a:p>
        </p:txBody>
      </p:sp>
      <p:sp>
        <p:nvSpPr>
          <p:cNvPr id="15" name="Footer Placeholder 5">
            <a:extLst>
              <a:ext uri="{FF2B5EF4-FFF2-40B4-BE49-F238E27FC236}">
                <a16:creationId xmlns:a16="http://schemas.microsoft.com/office/drawing/2014/main" id="{1B0A0B79-F925-A538-3598-11DEF83AB769}"/>
              </a:ext>
            </a:extLst>
          </p:cNvPr>
          <p:cNvSpPr>
            <a:spLocks noGrp="1"/>
          </p:cNvSpPr>
          <p:nvPr>
            <p:ph type="ftr" sz="quarter" idx="3"/>
          </p:nvPr>
        </p:nvSpPr>
        <p:spPr>
          <a:xfrm>
            <a:off x="3272400" y="6390000"/>
            <a:ext cx="7055875" cy="198000"/>
          </a:xfrm>
        </p:spPr>
        <p:txBody>
          <a:bodyPr/>
          <a:lstStyle/>
          <a:p>
            <a:endParaRPr lang="en-GB"/>
          </a:p>
        </p:txBody>
      </p:sp>
      <p:sp>
        <p:nvSpPr>
          <p:cNvPr id="11" name="Text Box 1">
            <a:extLst>
              <a:ext uri="{FF2B5EF4-FFF2-40B4-BE49-F238E27FC236}">
                <a16:creationId xmlns:a16="http://schemas.microsoft.com/office/drawing/2014/main" id="{8D037372-C534-0E43-0CCD-D5A3BFD6CCFB}"/>
              </a:ext>
            </a:extLst>
          </p:cNvPr>
          <p:cNvSpPr txBox="1">
            <a:spLocks noChangeArrowheads="1"/>
          </p:cNvSpPr>
          <p:nvPr/>
        </p:nvSpPr>
        <p:spPr bwMode="auto">
          <a:xfrm>
            <a:off x="359999" y="570446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Bāze: visi respondenti, n=802</a:t>
            </a:r>
          </a:p>
        </p:txBody>
      </p:sp>
      <p:sp>
        <p:nvSpPr>
          <p:cNvPr id="12" name="Text Box 1">
            <a:extLst>
              <a:ext uri="{FF2B5EF4-FFF2-40B4-BE49-F238E27FC236}">
                <a16:creationId xmlns:a16="http://schemas.microsoft.com/office/drawing/2014/main" id="{BFB91350-85F5-6BCB-E897-97A86E79C6D7}"/>
              </a:ext>
            </a:extLst>
          </p:cNvPr>
          <p:cNvSpPr txBox="1">
            <a:spLocks noChangeArrowheads="1"/>
          </p:cNvSpPr>
          <p:nvPr/>
        </p:nvSpPr>
        <p:spPr bwMode="auto">
          <a:xfrm>
            <a:off x="359999" y="553174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2024. gada aptaujas dati</a:t>
            </a:r>
          </a:p>
        </p:txBody>
      </p:sp>
      <p:sp>
        <p:nvSpPr>
          <p:cNvPr id="2" name="TextBox 1">
            <a:extLst>
              <a:ext uri="{FF2B5EF4-FFF2-40B4-BE49-F238E27FC236}">
                <a16:creationId xmlns:a16="http://schemas.microsoft.com/office/drawing/2014/main" id="{4068B855-3F2C-E023-2340-E5B0F70D8140}"/>
              </a:ext>
            </a:extLst>
          </p:cNvPr>
          <p:cNvSpPr txBox="1"/>
          <p:nvPr/>
        </p:nvSpPr>
        <p:spPr>
          <a:xfrm>
            <a:off x="359998" y="1266825"/>
            <a:ext cx="10308001" cy="184666"/>
          </a:xfrm>
          <a:prstGeom prst="rect">
            <a:avLst/>
          </a:prstGeom>
          <a:noFill/>
        </p:spPr>
        <p:txBody>
          <a:bodyPr wrap="square" lIns="0" tIns="0" rIns="0" bIns="0" rtlCol="0">
            <a:spAutoFit/>
          </a:bodyPr>
          <a:lstStyle/>
          <a:p>
            <a:r>
              <a:rPr lang="lv-LV" sz="1200" b="1"/>
              <a:t>"Vai pēdējo 2 gadu laikā Jūs pats/-i personīgi esat iesaistījies/-usies līdzdalības budžeta projektu konkursā?"</a:t>
            </a:r>
          </a:p>
        </p:txBody>
      </p:sp>
      <p:pic>
        <p:nvPicPr>
          <p:cNvPr id="10" name="Picture 9">
            <a:extLst>
              <a:ext uri="{FF2B5EF4-FFF2-40B4-BE49-F238E27FC236}">
                <a16:creationId xmlns:a16="http://schemas.microsoft.com/office/drawing/2014/main" id="{5FDD7117-8053-A8C1-3327-553A3ED08F26}"/>
              </a:ext>
            </a:extLst>
          </p:cNvPr>
          <p:cNvPicPr>
            <a:picLocks noChangeAspect="1"/>
          </p:cNvPicPr>
          <p:nvPr/>
        </p:nvPicPr>
        <p:blipFill>
          <a:blip r:embed="rId2"/>
          <a:stretch>
            <a:fillRect/>
          </a:stretch>
        </p:blipFill>
        <p:spPr>
          <a:xfrm>
            <a:off x="1999703" y="1873404"/>
            <a:ext cx="7830643" cy="3477110"/>
          </a:xfrm>
          <a:prstGeom prst="rect">
            <a:avLst/>
          </a:prstGeom>
        </p:spPr>
      </p:pic>
      <p:sp>
        <p:nvSpPr>
          <p:cNvPr id="5" name="Slide Number Placeholder 4">
            <a:extLst>
              <a:ext uri="{FF2B5EF4-FFF2-40B4-BE49-F238E27FC236}">
                <a16:creationId xmlns:a16="http://schemas.microsoft.com/office/drawing/2014/main" id="{2AE69A46-B2D1-345B-5144-E596A2F48E2E}"/>
              </a:ext>
            </a:extLst>
          </p:cNvPr>
          <p:cNvSpPr>
            <a:spLocks noGrp="1"/>
          </p:cNvSpPr>
          <p:nvPr>
            <p:ph type="sldNum" sz="quarter" idx="4"/>
          </p:nvPr>
        </p:nvSpPr>
        <p:spPr/>
        <p:txBody>
          <a:bodyPr/>
          <a:lstStyle/>
          <a:p>
            <a:r>
              <a:rPr lang="en-GB" sz="1000">
                <a:solidFill>
                  <a:schemeClr val="tx1"/>
                </a:solidFill>
              </a:rPr>
              <a:t>© Kantar 2024 | </a:t>
            </a:r>
            <a:fld id="{4034BEE3-566C-4068-A777-C3A4762E861B}" type="slidenum">
              <a:rPr lang="en-GB" smtClean="0"/>
              <a:pPr/>
              <a:t>28</a:t>
            </a:fld>
            <a:endParaRPr lang="en-GB" dirty="0"/>
          </a:p>
        </p:txBody>
      </p:sp>
    </p:spTree>
    <p:extLst>
      <p:ext uri="{BB962C8B-B14F-4D97-AF65-F5344CB8AC3E}">
        <p14:creationId xmlns:p14="http://schemas.microsoft.com/office/powerpoint/2010/main" val="125400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F0A2AE-D1C6-4C02-B853-D60BE636B1A6}"/>
              </a:ext>
            </a:extLst>
          </p:cNvPr>
          <p:cNvSpPr>
            <a:spLocks noGrp="1"/>
          </p:cNvSpPr>
          <p:nvPr>
            <p:ph type="title"/>
          </p:nvPr>
        </p:nvSpPr>
        <p:spPr>
          <a:xfrm>
            <a:off x="359999" y="430718"/>
            <a:ext cx="11466875" cy="403200"/>
          </a:xfrm>
        </p:spPr>
        <p:txBody>
          <a:bodyPr vert="horz" lIns="0" tIns="0" rIns="0" bIns="0" rtlCol="0" anchor="t">
            <a:normAutofit/>
          </a:bodyPr>
          <a:lstStyle/>
          <a:p>
            <a:r>
              <a:rPr lang="lv-LV" dirty="0"/>
              <a:t>Attieksme pret apkaimju biedrību darbību un to darbības jomas</a:t>
            </a:r>
          </a:p>
        </p:txBody>
      </p:sp>
      <p:pic>
        <p:nvPicPr>
          <p:cNvPr id="2" name="Picture 1">
            <a:extLst>
              <a:ext uri="{FF2B5EF4-FFF2-40B4-BE49-F238E27FC236}">
                <a16:creationId xmlns:a16="http://schemas.microsoft.com/office/drawing/2014/main" id="{AEF1DABA-024E-3B1E-9408-AB28754C44E4}"/>
              </a:ext>
            </a:extLst>
          </p:cNvPr>
          <p:cNvPicPr>
            <a:picLocks noChangeAspect="1"/>
          </p:cNvPicPr>
          <p:nvPr/>
        </p:nvPicPr>
        <p:blipFill>
          <a:blip r:embed="rId2"/>
          <a:srcRect l="16324" r="23453"/>
          <a:stretch/>
        </p:blipFill>
        <p:spPr>
          <a:xfrm>
            <a:off x="1565887" y="1795390"/>
            <a:ext cx="4724400" cy="3334120"/>
          </a:xfrm>
          <a:prstGeom prst="rect">
            <a:avLst/>
          </a:prstGeom>
          <a:noFill/>
        </p:spPr>
      </p:pic>
      <p:sp>
        <p:nvSpPr>
          <p:cNvPr id="29" name="Footer Placeholder 5">
            <a:extLst>
              <a:ext uri="{FF2B5EF4-FFF2-40B4-BE49-F238E27FC236}">
                <a16:creationId xmlns:a16="http://schemas.microsoft.com/office/drawing/2014/main" id="{DCDDAFAC-866C-ACB9-D834-AEAE7B4ECB1D}"/>
              </a:ext>
            </a:extLst>
          </p:cNvPr>
          <p:cNvSpPr>
            <a:spLocks noGrp="1"/>
          </p:cNvSpPr>
          <p:nvPr>
            <p:ph type="ftr" sz="quarter" idx="3"/>
          </p:nvPr>
        </p:nvSpPr>
        <p:spPr>
          <a:xfrm>
            <a:off x="3272400" y="6390000"/>
            <a:ext cx="7055875" cy="198000"/>
          </a:xfrm>
        </p:spPr>
        <p:txBody>
          <a:bodyPr/>
          <a:lstStyle/>
          <a:p>
            <a:endParaRPr lang="en-GB"/>
          </a:p>
        </p:txBody>
      </p:sp>
      <p:sp>
        <p:nvSpPr>
          <p:cNvPr id="4" name="TextBox 3">
            <a:extLst>
              <a:ext uri="{FF2B5EF4-FFF2-40B4-BE49-F238E27FC236}">
                <a16:creationId xmlns:a16="http://schemas.microsoft.com/office/drawing/2014/main" id="{CE0E7CCE-4DB4-CD22-319D-EED7B02A2504}"/>
              </a:ext>
            </a:extLst>
          </p:cNvPr>
          <p:cNvSpPr txBox="1"/>
          <p:nvPr/>
        </p:nvSpPr>
        <p:spPr>
          <a:xfrm>
            <a:off x="359999" y="1266825"/>
            <a:ext cx="7136176" cy="184666"/>
          </a:xfrm>
          <a:prstGeom prst="rect">
            <a:avLst/>
          </a:prstGeom>
          <a:noFill/>
        </p:spPr>
        <p:txBody>
          <a:bodyPr wrap="square" lIns="0" tIns="0" rIns="0" bIns="0" rtlCol="0">
            <a:spAutoFit/>
          </a:bodyPr>
          <a:lstStyle/>
          <a:p>
            <a:r>
              <a:rPr lang="lv-LV" sz="1200" b="1"/>
              <a:t>"Kāda kopumā ir Jūsu attieksme pret apkaimju biedrību darbību?"</a:t>
            </a:r>
          </a:p>
        </p:txBody>
      </p:sp>
      <p:sp>
        <p:nvSpPr>
          <p:cNvPr id="5" name="Text Box 1">
            <a:extLst>
              <a:ext uri="{FF2B5EF4-FFF2-40B4-BE49-F238E27FC236}">
                <a16:creationId xmlns:a16="http://schemas.microsoft.com/office/drawing/2014/main" id="{DA9CC200-705D-867D-C1EE-48CDE037DF2D}"/>
              </a:ext>
            </a:extLst>
          </p:cNvPr>
          <p:cNvSpPr txBox="1">
            <a:spLocks noChangeArrowheads="1"/>
          </p:cNvSpPr>
          <p:nvPr/>
        </p:nvSpPr>
        <p:spPr bwMode="auto">
          <a:xfrm>
            <a:off x="359999" y="570446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Bāze: visi respondenti, n=802</a:t>
            </a:r>
          </a:p>
        </p:txBody>
      </p:sp>
      <p:sp>
        <p:nvSpPr>
          <p:cNvPr id="6" name="Text Box 1">
            <a:extLst>
              <a:ext uri="{FF2B5EF4-FFF2-40B4-BE49-F238E27FC236}">
                <a16:creationId xmlns:a16="http://schemas.microsoft.com/office/drawing/2014/main" id="{7B261332-EF59-4BB2-911A-40891A2A9017}"/>
              </a:ext>
            </a:extLst>
          </p:cNvPr>
          <p:cNvSpPr txBox="1">
            <a:spLocks noChangeArrowheads="1"/>
          </p:cNvSpPr>
          <p:nvPr/>
        </p:nvSpPr>
        <p:spPr bwMode="auto">
          <a:xfrm>
            <a:off x="359999" y="553174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2024. gada aptaujas dati</a:t>
            </a:r>
          </a:p>
        </p:txBody>
      </p:sp>
      <p:sp>
        <p:nvSpPr>
          <p:cNvPr id="8" name="TextBox 7">
            <a:extLst>
              <a:ext uri="{FF2B5EF4-FFF2-40B4-BE49-F238E27FC236}">
                <a16:creationId xmlns:a16="http://schemas.microsoft.com/office/drawing/2014/main" id="{E7F19C6A-8DC8-0D9E-8080-EBC33C28D5FF}"/>
              </a:ext>
            </a:extLst>
          </p:cNvPr>
          <p:cNvSpPr txBox="1"/>
          <p:nvPr/>
        </p:nvSpPr>
        <p:spPr>
          <a:xfrm>
            <a:off x="7086599" y="4667845"/>
            <a:ext cx="4724400" cy="923330"/>
          </a:xfrm>
          <a:prstGeom prst="rect">
            <a:avLst/>
          </a:prstGeom>
          <a:noFill/>
        </p:spPr>
        <p:txBody>
          <a:bodyPr wrap="square" lIns="0" tIns="0" rIns="0" bIns="0" rtlCol="0">
            <a:spAutoFit/>
          </a:bodyPr>
          <a:lstStyle/>
          <a:p>
            <a:pPr marL="285750" indent="-285750">
              <a:buFont typeface="Arial" panose="020B0604020202020204" pitchFamily="34" charset="0"/>
              <a:buChar char="•"/>
            </a:pPr>
            <a:r>
              <a:rPr lang="lv-LV" sz="1200" b="1" dirty="0"/>
              <a:t>Apkārtējās teritorijas labiekārtošana </a:t>
            </a:r>
            <a:r>
              <a:rPr lang="lv-LV" sz="1200" dirty="0"/>
              <a:t>(iekšpagalmu labiekārtošana, soliņu uzstādīšana, atkritumu tvertnes u.c.) – </a:t>
            </a:r>
            <a:r>
              <a:rPr lang="lv-LV" sz="1200" b="1" dirty="0"/>
              <a:t>37%</a:t>
            </a:r>
          </a:p>
          <a:p>
            <a:pPr marL="285750" indent="-285750">
              <a:buFont typeface="Arial" panose="020B0604020202020204" pitchFamily="34" charset="0"/>
              <a:buChar char="•"/>
            </a:pPr>
            <a:endParaRPr lang="lv-LV" sz="1200" b="1" dirty="0"/>
          </a:p>
          <a:p>
            <a:pPr marL="285750" indent="-285750">
              <a:buFont typeface="Arial" panose="020B0604020202020204" pitchFamily="34" charset="0"/>
              <a:buChar char="•"/>
            </a:pPr>
            <a:r>
              <a:rPr lang="lv-LV" sz="1200" b="1" dirty="0"/>
              <a:t>Ceļu infrastruktūras </a:t>
            </a:r>
            <a:r>
              <a:rPr lang="lv-LV" sz="1200" dirty="0"/>
              <a:t>(ielu, ietvju, iekšpagalmu ceļu) </a:t>
            </a:r>
            <a:r>
              <a:rPr lang="lv-LV" sz="1200" b="1" dirty="0"/>
              <a:t>uzlabošana un uzturēšana labā stāvoklī </a:t>
            </a:r>
            <a:r>
              <a:rPr lang="lv-LV" sz="1200" dirty="0"/>
              <a:t>– </a:t>
            </a:r>
            <a:r>
              <a:rPr lang="lv-LV" sz="1200" b="1" dirty="0"/>
              <a:t>26%    </a:t>
            </a:r>
            <a:r>
              <a:rPr lang="lv-LV" sz="1200" dirty="0"/>
              <a:t>(+9 PP; 17% 2021. gadā)</a:t>
            </a:r>
            <a:endParaRPr lang="en-GB" sz="1200" dirty="0" err="1"/>
          </a:p>
        </p:txBody>
      </p:sp>
      <p:cxnSp>
        <p:nvCxnSpPr>
          <p:cNvPr id="9" name="Straight Arrow Connector 8">
            <a:extLst>
              <a:ext uri="{FF2B5EF4-FFF2-40B4-BE49-F238E27FC236}">
                <a16:creationId xmlns:a16="http://schemas.microsoft.com/office/drawing/2014/main" id="{7A881820-323E-BB6A-E5B4-B74A9AB73FEC}"/>
              </a:ext>
            </a:extLst>
          </p:cNvPr>
          <p:cNvCxnSpPr/>
          <p:nvPr/>
        </p:nvCxnSpPr>
        <p:spPr>
          <a:xfrm flipV="1">
            <a:off x="9894390" y="5386453"/>
            <a:ext cx="0" cy="17614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B53D727-7A06-54F5-B9D8-60097D518603}"/>
              </a:ext>
            </a:extLst>
          </p:cNvPr>
          <p:cNvSpPr txBox="1"/>
          <p:nvPr/>
        </p:nvSpPr>
        <p:spPr>
          <a:xfrm>
            <a:off x="6505767" y="3211849"/>
            <a:ext cx="748435" cy="400110"/>
          </a:xfrm>
          <a:prstGeom prst="rect">
            <a:avLst/>
          </a:prstGeom>
          <a:noFill/>
        </p:spPr>
        <p:txBody>
          <a:bodyPr wrap="square" lIns="0" tIns="0" rIns="0" bIns="0" rtlCol="0">
            <a:spAutoFit/>
          </a:bodyPr>
          <a:lstStyle/>
          <a:p>
            <a:r>
              <a:rPr lang="lv-LV" sz="2600" b="1" dirty="0">
                <a:solidFill>
                  <a:schemeClr val="tx2">
                    <a:lumMod val="60000"/>
                    <a:lumOff val="40000"/>
                  </a:schemeClr>
                </a:solidFill>
              </a:rPr>
              <a:t>74%</a:t>
            </a:r>
            <a:endParaRPr lang="en-GB" sz="2600" b="1" dirty="0" err="1">
              <a:solidFill>
                <a:schemeClr val="tx2">
                  <a:lumMod val="60000"/>
                  <a:lumOff val="40000"/>
                </a:schemeClr>
              </a:solidFill>
            </a:endParaRPr>
          </a:p>
        </p:txBody>
      </p:sp>
      <p:sp>
        <p:nvSpPr>
          <p:cNvPr id="13" name="TextBox 12">
            <a:extLst>
              <a:ext uri="{FF2B5EF4-FFF2-40B4-BE49-F238E27FC236}">
                <a16:creationId xmlns:a16="http://schemas.microsoft.com/office/drawing/2014/main" id="{9299F7CA-D07E-81DD-740A-EEAF679612CF}"/>
              </a:ext>
            </a:extLst>
          </p:cNvPr>
          <p:cNvSpPr txBox="1"/>
          <p:nvPr/>
        </p:nvSpPr>
        <p:spPr>
          <a:xfrm>
            <a:off x="735165" y="3211849"/>
            <a:ext cx="830722" cy="400110"/>
          </a:xfrm>
          <a:prstGeom prst="rect">
            <a:avLst/>
          </a:prstGeom>
          <a:noFill/>
        </p:spPr>
        <p:txBody>
          <a:bodyPr wrap="square" lIns="0" tIns="0" rIns="0" bIns="0" rtlCol="0">
            <a:spAutoFit/>
          </a:bodyPr>
          <a:lstStyle/>
          <a:p>
            <a:r>
              <a:rPr lang="lv-LV" sz="2600" b="1" dirty="0">
                <a:solidFill>
                  <a:schemeClr val="accent5">
                    <a:lumMod val="75000"/>
                  </a:schemeClr>
                </a:solidFill>
              </a:rPr>
              <a:t>14%</a:t>
            </a:r>
            <a:endParaRPr lang="en-GB" sz="2600" b="1" dirty="0" err="1">
              <a:solidFill>
                <a:schemeClr val="accent5">
                  <a:lumMod val="75000"/>
                </a:schemeClr>
              </a:solidFill>
            </a:endParaRPr>
          </a:p>
        </p:txBody>
      </p:sp>
      <p:sp>
        <p:nvSpPr>
          <p:cNvPr id="12" name="Slide Number Placeholder 11">
            <a:extLst>
              <a:ext uri="{FF2B5EF4-FFF2-40B4-BE49-F238E27FC236}">
                <a16:creationId xmlns:a16="http://schemas.microsoft.com/office/drawing/2014/main" id="{DB42D9FA-4104-CB4A-42AE-61AC8355C86F}"/>
              </a:ext>
            </a:extLst>
          </p:cNvPr>
          <p:cNvSpPr>
            <a:spLocks noGrp="1"/>
          </p:cNvSpPr>
          <p:nvPr>
            <p:ph type="sldNum" sz="quarter" idx="4"/>
          </p:nvPr>
        </p:nvSpPr>
        <p:spPr/>
        <p:txBody>
          <a:bodyPr/>
          <a:lstStyle/>
          <a:p>
            <a:r>
              <a:rPr lang="en-GB" sz="1000">
                <a:solidFill>
                  <a:schemeClr val="tx1"/>
                </a:solidFill>
              </a:rPr>
              <a:t>© Kantar 2024 | </a:t>
            </a:r>
            <a:fld id="{4034BEE3-566C-4068-A777-C3A4762E861B}" type="slidenum">
              <a:rPr lang="en-GB" smtClean="0"/>
              <a:pPr/>
              <a:t>29</a:t>
            </a:fld>
            <a:endParaRPr lang="en-GB" dirty="0"/>
          </a:p>
        </p:txBody>
      </p:sp>
    </p:spTree>
    <p:extLst>
      <p:ext uri="{BB962C8B-B14F-4D97-AF65-F5344CB8AC3E}">
        <p14:creationId xmlns:p14="http://schemas.microsoft.com/office/powerpoint/2010/main" val="414735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369B1F31-74C4-7698-EC12-FFDAB42F96DD}"/>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graphicFrame>
        <p:nvGraphicFramePr>
          <p:cNvPr id="11" name="Table 10">
            <a:extLst>
              <a:ext uri="{FF2B5EF4-FFF2-40B4-BE49-F238E27FC236}">
                <a16:creationId xmlns:a16="http://schemas.microsoft.com/office/drawing/2014/main" id="{491B638E-4E6A-C99E-7095-C381B1A49678}"/>
              </a:ext>
            </a:extLst>
          </p:cNvPr>
          <p:cNvGraphicFramePr>
            <a:graphicFrameLocks noGrp="1"/>
          </p:cNvGraphicFramePr>
          <p:nvPr>
            <p:extLst>
              <p:ext uri="{D42A27DB-BD31-4B8C-83A1-F6EECF244321}">
                <p14:modId xmlns:p14="http://schemas.microsoft.com/office/powerpoint/2010/main" val="1934011657"/>
              </p:ext>
            </p:extLst>
          </p:nvPr>
        </p:nvGraphicFramePr>
        <p:xfrm>
          <a:off x="359999" y="873019"/>
          <a:ext cx="11466874" cy="5250736"/>
        </p:xfrm>
        <a:graphic>
          <a:graphicData uri="http://schemas.openxmlformats.org/drawingml/2006/table">
            <a:tbl>
              <a:tblPr/>
              <a:tblGrid>
                <a:gridCol w="4053219">
                  <a:extLst>
                    <a:ext uri="{9D8B030D-6E8A-4147-A177-3AD203B41FA5}">
                      <a16:colId xmlns:a16="http://schemas.microsoft.com/office/drawing/2014/main" val="108798948"/>
                    </a:ext>
                  </a:extLst>
                </a:gridCol>
                <a:gridCol w="7203445">
                  <a:extLst>
                    <a:ext uri="{9D8B030D-6E8A-4147-A177-3AD203B41FA5}">
                      <a16:colId xmlns:a16="http://schemas.microsoft.com/office/drawing/2014/main" val="2606678107"/>
                    </a:ext>
                  </a:extLst>
                </a:gridCol>
                <a:gridCol w="210210">
                  <a:extLst>
                    <a:ext uri="{9D8B030D-6E8A-4147-A177-3AD203B41FA5}">
                      <a16:colId xmlns:a16="http://schemas.microsoft.com/office/drawing/2014/main" val="2675735857"/>
                    </a:ext>
                  </a:extLst>
                </a:gridCol>
              </a:tblGrid>
              <a:tr h="544264">
                <a:tc>
                  <a:txBody>
                    <a:bodyPr/>
                    <a:lstStyle/>
                    <a:p>
                      <a:pPr marL="180000" algn="l" defTabSz="914400" rtl="0" eaLnBrk="1" fontAlgn="ctr" latinLnBrk="0" hangingPunct="1">
                        <a:lnSpc>
                          <a:spcPct val="100000"/>
                        </a:lnSpc>
                      </a:pPr>
                      <a:r>
                        <a:rPr lang="lv-LV" sz="1400" b="1" i="0" u="none" strike="noStrike" kern="1200" dirty="0">
                          <a:solidFill>
                            <a:schemeClr val="tx1"/>
                          </a:solidFill>
                          <a:effectLst/>
                          <a:latin typeface="+mn-lt"/>
                          <a:ea typeface="+mn-ea"/>
                          <a:cs typeface="+mn-cs"/>
                        </a:rPr>
                        <a:t>Pētījuma mērķis:</a:t>
                      </a:r>
                      <a:endParaRPr lang="en-US" sz="1400" b="1" i="0" u="none" strike="noStrike" kern="1200" noProof="0" dirty="0">
                        <a:solidFill>
                          <a:schemeClr val="tx1"/>
                        </a:solidFill>
                        <a:effectLst/>
                        <a:latin typeface="+mn-lt"/>
                        <a:ea typeface="+mn-ea"/>
                        <a:cs typeface="+mn-cs"/>
                      </a:endParaRP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lvl="2" algn="just">
                        <a:lnSpc>
                          <a:spcPct val="100000"/>
                        </a:lnSpc>
                      </a:pPr>
                      <a:r>
                        <a:rPr lang="lv-LV" sz="1400" kern="1200" dirty="0">
                          <a:solidFill>
                            <a:schemeClr val="tx1"/>
                          </a:solidFill>
                          <a:latin typeface="+mn-lt"/>
                          <a:ea typeface="+mn-ea"/>
                          <a:cs typeface="+mn-cs"/>
                        </a:rPr>
                        <a:t>Noskaidrot iedzīvotāju </a:t>
                      </a:r>
                      <a:r>
                        <a:rPr lang="lv-LV" sz="1400" b="1" kern="1200" dirty="0">
                          <a:solidFill>
                            <a:schemeClr val="tx1"/>
                          </a:solidFill>
                          <a:latin typeface="+mn-lt"/>
                          <a:ea typeface="+mn-ea"/>
                          <a:cs typeface="+mn-cs"/>
                        </a:rPr>
                        <a:t>attieksmi un priekšstatus </a:t>
                      </a:r>
                      <a:r>
                        <a:rPr lang="lv-LV" sz="1400" kern="1200" dirty="0">
                          <a:solidFill>
                            <a:schemeClr val="tx1"/>
                          </a:solidFill>
                          <a:latin typeface="+mn-lt"/>
                          <a:ea typeface="+mn-ea"/>
                          <a:cs typeface="+mn-cs"/>
                        </a:rPr>
                        <a:t>par dažādiem ar sabiedrības integrāciju saistītiem jautājumiem Rīgā, lai izvērtētu iedzīvotāju līdzdalības iespējas, kā arī sabiedrības integrācijas problēmas Rīgas iedzīvotājiem un salīdzināt iegūtos datus ar 2017. un 2021. gadā veiktajiem pētījumiem.</a:t>
                      </a: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lnSpc>
                          <a:spcPct val="100000"/>
                        </a:lnSpc>
                      </a:pPr>
                      <a:r>
                        <a:rPr lang="en-US" sz="1400" kern="1200" noProof="0" dirty="0">
                          <a:solidFill>
                            <a:schemeClr val="tx1"/>
                          </a:solidFill>
                          <a:latin typeface="+mn-lt"/>
                          <a:ea typeface="+mn-ea"/>
                          <a:cs typeface="+mn-cs"/>
                        </a:rPr>
                        <a:t> </a:t>
                      </a:r>
                    </a:p>
                  </a:txBody>
                  <a:tcPr marL="9001" marR="9001" marT="8999"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66904224"/>
                  </a:ext>
                </a:extLst>
              </a:tr>
              <a:tr h="544264">
                <a:tc>
                  <a:txBody>
                    <a:bodyPr/>
                    <a:lstStyle/>
                    <a:p>
                      <a:pPr marL="180000" algn="l" defTabSz="914400" rtl="0" eaLnBrk="1" fontAlgn="ctr" latinLnBrk="0" hangingPunct="1">
                        <a:lnSpc>
                          <a:spcPct val="100000"/>
                        </a:lnSpc>
                      </a:pPr>
                      <a:r>
                        <a:rPr lang="lv-LV" sz="1400" b="1" i="0" u="none" strike="noStrike" kern="1200" dirty="0">
                          <a:solidFill>
                            <a:schemeClr val="tx1"/>
                          </a:solidFill>
                          <a:effectLst/>
                          <a:latin typeface="+mn-lt"/>
                          <a:ea typeface="+mn-ea"/>
                          <a:cs typeface="+mn-cs"/>
                        </a:rPr>
                        <a:t>Mērķa grupa:</a:t>
                      </a:r>
                      <a:endParaRPr lang="en-US" sz="1400" b="1" i="0" u="none" strike="noStrike" kern="1200" noProof="0" dirty="0">
                        <a:solidFill>
                          <a:schemeClr val="tx1"/>
                        </a:solidFill>
                        <a:effectLst/>
                        <a:latin typeface="+mn-lt"/>
                        <a:ea typeface="+mn-ea"/>
                        <a:cs typeface="+mn-cs"/>
                      </a:endParaRP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v-LV" sz="1400" kern="1200" dirty="0">
                          <a:solidFill>
                            <a:schemeClr val="tx1"/>
                          </a:solidFill>
                          <a:latin typeface="+mn-lt"/>
                          <a:ea typeface="+mn-ea"/>
                          <a:cs typeface="+mn-cs"/>
                        </a:rPr>
                        <a:t>Rīgas iedzīvotāji vecumā no 18 līdz 74</a:t>
                      </a: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lnSpc>
                          <a:spcPct val="100000"/>
                        </a:lnSpc>
                      </a:pPr>
                      <a:r>
                        <a:rPr lang="en-US" sz="1050" b="0" i="0" u="none" strike="noStrike" noProof="0" dirty="0">
                          <a:solidFill>
                            <a:srgbClr val="000000"/>
                          </a:solidFill>
                          <a:effectLst/>
                          <a:latin typeface="+mn-lt"/>
                        </a:rPr>
                        <a:t> </a:t>
                      </a:r>
                    </a:p>
                  </a:txBody>
                  <a:tcPr marL="9001" marR="9001" marT="8999"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758585423"/>
                  </a:ext>
                </a:extLst>
              </a:tr>
              <a:tr h="544264">
                <a:tc>
                  <a:txBody>
                    <a:bodyPr/>
                    <a:lstStyle/>
                    <a:p>
                      <a:pPr marL="180000" algn="l" defTabSz="914400" rtl="0" eaLnBrk="1" fontAlgn="ctr" latinLnBrk="0" hangingPunct="1">
                        <a:lnSpc>
                          <a:spcPct val="100000"/>
                        </a:lnSpc>
                      </a:pPr>
                      <a:r>
                        <a:rPr lang="lv-LV" sz="1400" b="1" i="0" u="none" strike="noStrike" kern="1200" dirty="0">
                          <a:solidFill>
                            <a:schemeClr val="tx1"/>
                          </a:solidFill>
                          <a:effectLst/>
                          <a:latin typeface="+mn-lt"/>
                          <a:ea typeface="+mn-ea"/>
                          <a:cs typeface="+mn-cs"/>
                        </a:rPr>
                        <a:t>Pētījuma metode:</a:t>
                      </a:r>
                      <a:endParaRPr lang="en-US" sz="1400" b="1" i="0" u="none" strike="noStrike" kern="1200" noProof="0" dirty="0">
                        <a:solidFill>
                          <a:schemeClr val="tx1"/>
                        </a:solidFill>
                        <a:effectLst/>
                        <a:latin typeface="+mn-lt"/>
                        <a:ea typeface="+mn-ea"/>
                        <a:cs typeface="+mn-cs"/>
                      </a:endParaRP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1" indent="0" algn="l" defTabSz="914400" rtl="0" eaLnBrk="1" fontAlgn="ctr" latinLnBrk="0" hangingPunct="1">
                        <a:lnSpc>
                          <a:spcPct val="100000"/>
                        </a:lnSpc>
                        <a:spcBef>
                          <a:spcPts val="600"/>
                        </a:spcBef>
                        <a:spcAft>
                          <a:spcPts val="0"/>
                        </a:spcAft>
                        <a:buClrTx/>
                        <a:buSzTx/>
                        <a:buFontTx/>
                        <a:buNone/>
                        <a:tabLst/>
                        <a:defRPr/>
                      </a:pPr>
                      <a:r>
                        <a:rPr lang="lv-LV" sz="1400" kern="1200" dirty="0">
                          <a:solidFill>
                            <a:schemeClr val="tx1"/>
                          </a:solidFill>
                          <a:latin typeface="+mn-lt"/>
                          <a:ea typeface="+mn-ea"/>
                          <a:cs typeface="+mn-cs"/>
                        </a:rPr>
                        <a:t>Specializēta Rīgas pilsētas iedzīvotāju aptauja (</a:t>
                      </a:r>
                      <a:r>
                        <a:rPr lang="lv-LV" sz="1400" kern="1200" dirty="0" err="1">
                          <a:solidFill>
                            <a:schemeClr val="tx1"/>
                          </a:solidFill>
                          <a:latin typeface="+mn-lt"/>
                          <a:ea typeface="+mn-ea"/>
                          <a:cs typeface="+mn-cs"/>
                        </a:rPr>
                        <a:t>Ad</a:t>
                      </a:r>
                      <a:r>
                        <a:rPr lang="lv-LV" sz="1400" kern="1200" dirty="0">
                          <a:solidFill>
                            <a:schemeClr val="tx1"/>
                          </a:solidFill>
                          <a:latin typeface="+mn-lt"/>
                          <a:ea typeface="+mn-ea"/>
                          <a:cs typeface="+mn-cs"/>
                        </a:rPr>
                        <a:t> </a:t>
                      </a:r>
                      <a:r>
                        <a:rPr lang="lv-LV" sz="1400" kern="1200" dirty="0" err="1">
                          <a:solidFill>
                            <a:schemeClr val="tx1"/>
                          </a:solidFill>
                          <a:latin typeface="+mn-lt"/>
                          <a:ea typeface="+mn-ea"/>
                          <a:cs typeface="+mn-cs"/>
                        </a:rPr>
                        <a:t>hoc</a:t>
                      </a:r>
                      <a:r>
                        <a:rPr lang="lv-LV" sz="1400" kern="1200" dirty="0">
                          <a:solidFill>
                            <a:schemeClr val="tx1"/>
                          </a:solidFill>
                          <a:latin typeface="+mn-lt"/>
                          <a:ea typeface="+mn-ea"/>
                          <a:cs typeface="+mn-cs"/>
                        </a:rPr>
                        <a:t>)</a:t>
                      </a: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lnSpc>
                          <a:spcPct val="100000"/>
                        </a:lnSpc>
                      </a:pPr>
                      <a:r>
                        <a:rPr lang="en-US" sz="1050" b="0" i="0" u="none" strike="noStrike" noProof="0" dirty="0">
                          <a:solidFill>
                            <a:srgbClr val="000000"/>
                          </a:solidFill>
                          <a:effectLst/>
                          <a:latin typeface="+mn-lt"/>
                        </a:rPr>
                        <a:t> </a:t>
                      </a:r>
                    </a:p>
                  </a:txBody>
                  <a:tcPr marL="9001" marR="9001" marT="8999"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566245044"/>
                  </a:ext>
                </a:extLst>
              </a:tr>
              <a:tr h="578449">
                <a:tc>
                  <a:txBody>
                    <a:bodyPr/>
                    <a:lstStyle/>
                    <a:p>
                      <a:pPr marL="180000" algn="l" defTabSz="914400" rtl="0" eaLnBrk="1" fontAlgn="ctr" latinLnBrk="0" hangingPunct="1">
                        <a:lnSpc>
                          <a:spcPct val="100000"/>
                        </a:lnSpc>
                      </a:pPr>
                      <a:r>
                        <a:rPr lang="lv-LV" sz="1400" b="1" i="0" u="none" strike="noStrike" kern="1200" dirty="0">
                          <a:solidFill>
                            <a:schemeClr val="tx1"/>
                          </a:solidFill>
                          <a:effectLst/>
                          <a:latin typeface="+mn-lt"/>
                          <a:ea typeface="+mn-ea"/>
                          <a:cs typeface="+mn-cs"/>
                        </a:rPr>
                        <a:t>Aptaujas metode:</a:t>
                      </a:r>
                      <a:endParaRPr lang="en-US" sz="1400" b="1" i="0" u="none" strike="noStrike" kern="1200" noProof="0" dirty="0">
                        <a:solidFill>
                          <a:schemeClr val="tx1"/>
                        </a:solidFill>
                        <a:effectLst/>
                        <a:latin typeface="+mn-lt"/>
                        <a:ea typeface="+mn-ea"/>
                        <a:cs typeface="+mn-cs"/>
                      </a:endParaRP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v-LV" sz="1400" kern="1200" dirty="0">
                          <a:solidFill>
                            <a:schemeClr val="tx1"/>
                          </a:solidFill>
                          <a:latin typeface="+mn-lt"/>
                          <a:ea typeface="+mn-ea"/>
                          <a:cs typeface="+mn-cs"/>
                        </a:rPr>
                        <a:t>Datorizētās telefonintervijas (CATI)</a:t>
                      </a: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lnSpc>
                          <a:spcPct val="100000"/>
                        </a:lnSpc>
                      </a:pPr>
                      <a:r>
                        <a:rPr lang="en-US" sz="1050" b="0" i="0" u="none" strike="noStrike" noProof="0" dirty="0">
                          <a:solidFill>
                            <a:srgbClr val="000000"/>
                          </a:solidFill>
                          <a:effectLst/>
                          <a:latin typeface="+mn-lt"/>
                        </a:rPr>
                        <a:t> </a:t>
                      </a:r>
                    </a:p>
                  </a:txBody>
                  <a:tcPr marL="9001" marR="9001" marT="8999"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905718993"/>
                  </a:ext>
                </a:extLst>
              </a:tr>
              <a:tr h="544264">
                <a:tc>
                  <a:txBody>
                    <a:bodyPr/>
                    <a:lstStyle/>
                    <a:p>
                      <a:pPr marL="180000" algn="l" defTabSz="914400" rtl="0" eaLnBrk="1" fontAlgn="ctr" latinLnBrk="0" hangingPunct="1">
                        <a:lnSpc>
                          <a:spcPct val="100000"/>
                        </a:lnSpc>
                      </a:pPr>
                      <a:r>
                        <a:rPr lang="lv-LV" sz="1400" b="1" i="0" u="none" strike="noStrike" kern="1200" dirty="0">
                          <a:solidFill>
                            <a:schemeClr val="tx1"/>
                          </a:solidFill>
                          <a:effectLst/>
                          <a:latin typeface="+mn-lt"/>
                          <a:ea typeface="+mn-ea"/>
                          <a:cs typeface="+mn-cs"/>
                        </a:rPr>
                        <a:t>Izlases metode:</a:t>
                      </a:r>
                      <a:endParaRPr lang="en-US" sz="1400" b="1" i="0" u="none" strike="noStrike" kern="1200" noProof="0" dirty="0">
                        <a:solidFill>
                          <a:schemeClr val="tx1"/>
                        </a:solidFill>
                        <a:effectLst/>
                        <a:latin typeface="+mn-lt"/>
                        <a:ea typeface="+mn-ea"/>
                        <a:cs typeface="+mn-cs"/>
                      </a:endParaRP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v-LV" sz="1400" kern="1200" dirty="0">
                          <a:solidFill>
                            <a:schemeClr val="tx1"/>
                          </a:solidFill>
                          <a:latin typeface="+mn-lt"/>
                          <a:ea typeface="+mn-ea"/>
                          <a:cs typeface="+mn-cs"/>
                        </a:rPr>
                        <a:t>Pētījuma izlase tika veidota, izmantojot kombinētu stratificētās nejaušās atlases metodi</a:t>
                      </a: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lnSpc>
                          <a:spcPct val="100000"/>
                        </a:lnSpc>
                      </a:pPr>
                      <a:endParaRPr lang="en-US" sz="1050" b="0" i="0" u="none" strike="noStrike" noProof="0" dirty="0">
                        <a:solidFill>
                          <a:srgbClr val="000000"/>
                        </a:solidFill>
                        <a:effectLst/>
                        <a:latin typeface="+mn-lt"/>
                      </a:endParaRPr>
                    </a:p>
                  </a:txBody>
                  <a:tcPr marL="9001" marR="9001" marT="8999"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r h="544264">
                <a:tc>
                  <a:txBody>
                    <a:bodyPr/>
                    <a:lstStyle/>
                    <a:p>
                      <a:pPr marL="180000" algn="l" defTabSz="914400" rtl="0" eaLnBrk="1" fontAlgn="ctr" latinLnBrk="0" hangingPunct="1">
                        <a:lnSpc>
                          <a:spcPct val="100000"/>
                        </a:lnSpc>
                      </a:pPr>
                      <a:r>
                        <a:rPr lang="lv-LV" sz="1400" b="1" i="0" u="none" strike="noStrike" kern="1200" dirty="0">
                          <a:solidFill>
                            <a:schemeClr val="tx1"/>
                          </a:solidFill>
                          <a:effectLst/>
                          <a:latin typeface="+mn-lt"/>
                          <a:ea typeface="+mn-ea"/>
                          <a:cs typeface="+mn-cs"/>
                        </a:rPr>
                        <a:t>Ģenerālais kopums:</a:t>
                      </a:r>
                      <a:endParaRPr lang="en-US" sz="1400" b="1" i="0" u="none" strike="noStrike" kern="1200" noProof="0" dirty="0">
                        <a:solidFill>
                          <a:schemeClr val="tx1"/>
                        </a:solidFill>
                        <a:effectLst/>
                        <a:latin typeface="+mn-lt"/>
                        <a:ea typeface="+mn-ea"/>
                        <a:cs typeface="+mn-cs"/>
                      </a:endParaRP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v-LV" sz="1400" kern="1200" dirty="0">
                          <a:solidFill>
                            <a:schemeClr val="tx1"/>
                          </a:solidFill>
                          <a:latin typeface="+mn-lt"/>
                          <a:ea typeface="+mn-ea"/>
                          <a:cs typeface="+mn-cs"/>
                        </a:rPr>
                        <a:t>Aptuveni 490 385 Rīgas pilsētas iedzīvotāji (Avots: Pilsonības un Migrācijas Lietu Pārvalde, 2024. gada janvāris)</a:t>
                      </a: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lnSpc>
                          <a:spcPct val="100000"/>
                        </a:lnSpc>
                      </a:pPr>
                      <a:endParaRPr lang="en-US" sz="1050" b="0" i="0" u="none" strike="noStrike" noProof="0" dirty="0">
                        <a:solidFill>
                          <a:srgbClr val="000000"/>
                        </a:solidFill>
                        <a:effectLst/>
                        <a:latin typeface="+mn-lt"/>
                      </a:endParaRPr>
                    </a:p>
                  </a:txBody>
                  <a:tcPr marL="9001" marR="9001" marT="8999"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544264">
                <a:tc>
                  <a:txBody>
                    <a:bodyPr/>
                    <a:lstStyle/>
                    <a:p>
                      <a:pPr marL="180000" algn="l" defTabSz="914400" rtl="0" eaLnBrk="1" fontAlgn="ctr" latinLnBrk="0" hangingPunct="1">
                        <a:lnSpc>
                          <a:spcPct val="100000"/>
                        </a:lnSpc>
                      </a:pPr>
                      <a:r>
                        <a:rPr lang="lv-LV" sz="1400" b="1" i="0" u="none" strike="noStrike" kern="1200" dirty="0">
                          <a:solidFill>
                            <a:schemeClr val="tx1"/>
                          </a:solidFill>
                          <a:effectLst/>
                          <a:latin typeface="+mn-lt"/>
                          <a:ea typeface="+mn-ea"/>
                          <a:cs typeface="+mn-cs"/>
                        </a:rPr>
                        <a:t>Izlases lielums:</a:t>
                      </a:r>
                      <a:endParaRPr lang="en-US" sz="1400" b="1" i="0" u="none" strike="noStrike" kern="1200" noProof="0" dirty="0">
                        <a:solidFill>
                          <a:schemeClr val="tx1"/>
                        </a:solidFill>
                        <a:effectLst/>
                        <a:latin typeface="+mn-lt"/>
                        <a:ea typeface="+mn-ea"/>
                        <a:cs typeface="+mn-cs"/>
                      </a:endParaRP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v-LV" sz="1400" kern="1200" dirty="0">
                          <a:solidFill>
                            <a:schemeClr val="tx1"/>
                          </a:solidFill>
                          <a:latin typeface="+mn-lt"/>
                          <a:ea typeface="+mn-ea"/>
                          <a:cs typeface="+mn-cs"/>
                        </a:rPr>
                        <a:t>802 Rīgas pilsētas iedzīvotāji (ģenerālajam kopumam reprezentatīva izlase)</a:t>
                      </a:r>
                      <a:endParaRPr lang="en-US" sz="1400" kern="1200" noProof="0" dirty="0">
                        <a:solidFill>
                          <a:schemeClr val="tx1"/>
                        </a:solidFill>
                        <a:latin typeface="+mn-lt"/>
                        <a:ea typeface="+mn-ea"/>
                        <a:cs typeface="+mn-cs"/>
                      </a:endParaRP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lnSpc>
                          <a:spcPct val="100000"/>
                        </a:lnSpc>
                      </a:pPr>
                      <a:endParaRPr lang="en-US" sz="1050" b="0" i="0" u="none" strike="noStrike" noProof="0" dirty="0">
                        <a:solidFill>
                          <a:srgbClr val="000000"/>
                        </a:solidFill>
                        <a:effectLst/>
                        <a:latin typeface="+mn-lt"/>
                      </a:endParaRPr>
                    </a:p>
                  </a:txBody>
                  <a:tcPr marL="9001" marR="9001" marT="8999"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7"/>
                  </a:ext>
                </a:extLst>
              </a:tr>
              <a:tr h="544264">
                <a:tc>
                  <a:txBody>
                    <a:bodyPr/>
                    <a:lstStyle/>
                    <a:p>
                      <a:pPr marL="180000" algn="l" defTabSz="914400" rtl="0" eaLnBrk="1" fontAlgn="ctr" latinLnBrk="0" hangingPunct="1">
                        <a:lnSpc>
                          <a:spcPct val="100000"/>
                        </a:lnSpc>
                      </a:pPr>
                      <a:r>
                        <a:rPr lang="lv-LV" sz="1400" b="1" i="0" u="none" strike="noStrike" kern="1200" dirty="0">
                          <a:solidFill>
                            <a:schemeClr val="tx1"/>
                          </a:solidFill>
                          <a:effectLst/>
                          <a:latin typeface="+mn-lt"/>
                          <a:ea typeface="+mn-ea"/>
                          <a:cs typeface="+mn-cs"/>
                        </a:rPr>
                        <a:t>Lauka darba veikšanas laiks:</a:t>
                      </a:r>
                      <a:endParaRPr lang="en-US" sz="1400" b="1" i="0" u="none" strike="noStrike" kern="1200" noProof="0" dirty="0">
                        <a:solidFill>
                          <a:schemeClr val="tx1"/>
                        </a:solidFill>
                        <a:effectLst/>
                        <a:latin typeface="+mn-lt"/>
                        <a:ea typeface="+mn-ea"/>
                        <a:cs typeface="+mn-cs"/>
                      </a:endParaRP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v-LV" sz="1400" kern="1200" dirty="0">
                          <a:solidFill>
                            <a:schemeClr val="tx1"/>
                          </a:solidFill>
                          <a:latin typeface="+mn-lt"/>
                          <a:ea typeface="+mn-ea"/>
                          <a:cs typeface="+mn-cs"/>
                        </a:rPr>
                        <a:t>No 2024. gada 2 jūnija līdz 17. jūnijam</a:t>
                      </a: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lnSpc>
                          <a:spcPct val="100000"/>
                        </a:lnSpc>
                      </a:pPr>
                      <a:endParaRPr lang="en-US" sz="1050" b="0" i="0" u="none" strike="noStrike" noProof="0" dirty="0">
                        <a:solidFill>
                          <a:srgbClr val="000000"/>
                        </a:solidFill>
                        <a:effectLst/>
                        <a:latin typeface="+mn-lt"/>
                      </a:endParaRPr>
                    </a:p>
                  </a:txBody>
                  <a:tcPr marL="9001" marR="9001" marT="8999"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8"/>
                  </a:ext>
                </a:extLst>
              </a:tr>
              <a:tr h="544264">
                <a:tc>
                  <a:txBody>
                    <a:bodyPr/>
                    <a:lstStyle/>
                    <a:p>
                      <a:pPr marL="180000" algn="l" defTabSz="914400" rtl="0" eaLnBrk="1" fontAlgn="ctr" latinLnBrk="0" hangingPunct="1">
                        <a:lnSpc>
                          <a:spcPct val="100000"/>
                        </a:lnSpc>
                      </a:pPr>
                      <a:r>
                        <a:rPr lang="lv-LV" sz="1400" b="1" i="0" u="none" strike="noStrike" kern="1200" dirty="0">
                          <a:solidFill>
                            <a:schemeClr val="tx1"/>
                          </a:solidFill>
                          <a:effectLst/>
                          <a:latin typeface="+mn-lt"/>
                          <a:ea typeface="+mn-ea"/>
                          <a:cs typeface="+mn-cs"/>
                        </a:rPr>
                        <a:t>Intervijas vidējais ilgums:</a:t>
                      </a:r>
                      <a:endParaRPr lang="en-US" sz="1400" b="1" i="0" u="none" strike="noStrike" kern="1200" noProof="0" dirty="0">
                        <a:solidFill>
                          <a:schemeClr val="tx1"/>
                        </a:solidFill>
                        <a:effectLst/>
                        <a:latin typeface="+mn-lt"/>
                        <a:ea typeface="+mn-ea"/>
                        <a:cs typeface="+mn-cs"/>
                      </a:endParaRP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v-LV" sz="1400" kern="1200" dirty="0">
                          <a:solidFill>
                            <a:schemeClr val="tx1"/>
                          </a:solidFill>
                          <a:latin typeface="+mn-lt"/>
                          <a:ea typeface="+mn-ea"/>
                          <a:cs typeface="+mn-cs"/>
                        </a:rPr>
                        <a:t>39,11 min</a:t>
                      </a: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lnSpc>
                          <a:spcPct val="100000"/>
                        </a:lnSpc>
                      </a:pPr>
                      <a:endParaRPr lang="en-US" sz="1050" b="0" i="0" u="none" strike="noStrike" noProof="0" dirty="0">
                        <a:solidFill>
                          <a:srgbClr val="000000"/>
                        </a:solidFill>
                        <a:effectLst/>
                        <a:latin typeface="+mn-lt"/>
                      </a:endParaRPr>
                    </a:p>
                  </a:txBody>
                  <a:tcPr marL="9001" marR="9001" marT="8999"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9" name="Title 6">
            <a:extLst>
              <a:ext uri="{FF2B5EF4-FFF2-40B4-BE49-F238E27FC236}">
                <a16:creationId xmlns:a16="http://schemas.microsoft.com/office/drawing/2014/main" id="{64151167-66B7-C29E-45D3-47F8E2F6C7A5}"/>
              </a:ext>
            </a:extLst>
          </p:cNvPr>
          <p:cNvSpPr>
            <a:spLocks noGrp="1"/>
          </p:cNvSpPr>
          <p:nvPr>
            <p:ph type="title"/>
          </p:nvPr>
        </p:nvSpPr>
        <p:spPr>
          <a:xfrm>
            <a:off x="359999" y="430718"/>
            <a:ext cx="11466875" cy="403200"/>
          </a:xfrm>
        </p:spPr>
        <p:txBody>
          <a:bodyPr/>
          <a:lstStyle/>
          <a:p>
            <a:r>
              <a:rPr lang="lv-LV" dirty="0"/>
              <a:t>Pētījuma apraksts</a:t>
            </a:r>
            <a:endParaRPr lang="en-GB" dirty="0"/>
          </a:p>
        </p:txBody>
      </p:sp>
      <p:sp>
        <p:nvSpPr>
          <p:cNvPr id="4" name="Slide Number Placeholder 3">
            <a:extLst>
              <a:ext uri="{FF2B5EF4-FFF2-40B4-BE49-F238E27FC236}">
                <a16:creationId xmlns:a16="http://schemas.microsoft.com/office/drawing/2014/main" id="{CA7DFD56-A98B-E9A5-8385-96BB325C9D85}"/>
              </a:ext>
            </a:extLst>
          </p:cNvPr>
          <p:cNvSpPr>
            <a:spLocks noGrp="1"/>
          </p:cNvSpPr>
          <p:nvPr>
            <p:ph type="sldNum" sz="quarter" idx="4"/>
          </p:nvPr>
        </p:nvSpPr>
        <p:spPr/>
        <p:txBody>
          <a:bodyPr/>
          <a:lstStyle/>
          <a:p>
            <a:r>
              <a:rPr lang="en-GB" sz="1000">
                <a:solidFill>
                  <a:schemeClr val="tx1"/>
                </a:solidFill>
              </a:rPr>
              <a:t>© Kantar 2024 | </a:t>
            </a:r>
            <a:fld id="{4034BEE3-566C-4068-A777-C3A4762E861B}" type="slidenum">
              <a:rPr lang="en-GB" smtClean="0"/>
              <a:pPr/>
              <a:t>3</a:t>
            </a:fld>
            <a:endParaRPr lang="en-GB" dirty="0"/>
          </a:p>
        </p:txBody>
      </p:sp>
    </p:spTree>
    <p:extLst>
      <p:ext uri="{BB962C8B-B14F-4D97-AF65-F5344CB8AC3E}">
        <p14:creationId xmlns:p14="http://schemas.microsoft.com/office/powerpoint/2010/main" val="82598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F0A2AE-D1C6-4C02-B853-D60BE636B1A6}"/>
              </a:ext>
            </a:extLst>
          </p:cNvPr>
          <p:cNvSpPr>
            <a:spLocks noGrp="1"/>
          </p:cNvSpPr>
          <p:nvPr>
            <p:ph type="title"/>
          </p:nvPr>
        </p:nvSpPr>
        <p:spPr>
          <a:xfrm>
            <a:off x="359999" y="430718"/>
            <a:ext cx="11466875" cy="403200"/>
          </a:xfrm>
        </p:spPr>
        <p:txBody>
          <a:bodyPr vert="horz" lIns="0" tIns="0" rIns="0" bIns="0" rtlCol="0" anchor="t">
            <a:normAutofit/>
          </a:bodyPr>
          <a:lstStyle/>
          <a:p>
            <a:r>
              <a:rPr lang="lv-LV" dirty="0"/>
              <a:t>Rīgas pilsētas iedzīvotāju sociālā identitāte – saikne ar pilsētu</a:t>
            </a:r>
          </a:p>
        </p:txBody>
      </p:sp>
      <p:sp>
        <p:nvSpPr>
          <p:cNvPr id="15" name="Footer Placeholder 5">
            <a:extLst>
              <a:ext uri="{FF2B5EF4-FFF2-40B4-BE49-F238E27FC236}">
                <a16:creationId xmlns:a16="http://schemas.microsoft.com/office/drawing/2014/main" id="{1B0A0B79-F925-A538-3598-11DEF83AB769}"/>
              </a:ext>
            </a:extLst>
          </p:cNvPr>
          <p:cNvSpPr>
            <a:spLocks noGrp="1"/>
          </p:cNvSpPr>
          <p:nvPr>
            <p:ph type="ftr" sz="quarter" idx="3"/>
          </p:nvPr>
        </p:nvSpPr>
        <p:spPr>
          <a:xfrm>
            <a:off x="3272400" y="6390000"/>
            <a:ext cx="7055875" cy="198000"/>
          </a:xfrm>
        </p:spPr>
        <p:txBody>
          <a:bodyPr/>
          <a:lstStyle/>
          <a:p>
            <a:endParaRPr lang="en-GB"/>
          </a:p>
        </p:txBody>
      </p:sp>
      <p:sp>
        <p:nvSpPr>
          <p:cNvPr id="11" name="Text Box 1">
            <a:extLst>
              <a:ext uri="{FF2B5EF4-FFF2-40B4-BE49-F238E27FC236}">
                <a16:creationId xmlns:a16="http://schemas.microsoft.com/office/drawing/2014/main" id="{8D037372-C534-0E43-0CCD-D5A3BFD6CCFB}"/>
              </a:ext>
            </a:extLst>
          </p:cNvPr>
          <p:cNvSpPr txBox="1">
            <a:spLocks noChangeArrowheads="1"/>
          </p:cNvSpPr>
          <p:nvPr/>
        </p:nvSpPr>
        <p:spPr bwMode="auto">
          <a:xfrm>
            <a:off x="359999" y="570446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Bāze: visi respondenti, n=802</a:t>
            </a:r>
          </a:p>
        </p:txBody>
      </p:sp>
      <p:sp>
        <p:nvSpPr>
          <p:cNvPr id="12" name="Text Box 1">
            <a:extLst>
              <a:ext uri="{FF2B5EF4-FFF2-40B4-BE49-F238E27FC236}">
                <a16:creationId xmlns:a16="http://schemas.microsoft.com/office/drawing/2014/main" id="{BFB91350-85F5-6BCB-E897-97A86E79C6D7}"/>
              </a:ext>
            </a:extLst>
          </p:cNvPr>
          <p:cNvSpPr txBox="1">
            <a:spLocks noChangeArrowheads="1"/>
          </p:cNvSpPr>
          <p:nvPr/>
        </p:nvSpPr>
        <p:spPr bwMode="auto">
          <a:xfrm>
            <a:off x="359999" y="553174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2024. gada aptaujas dati</a:t>
            </a:r>
          </a:p>
        </p:txBody>
      </p:sp>
      <p:sp>
        <p:nvSpPr>
          <p:cNvPr id="2" name="TextBox 1">
            <a:extLst>
              <a:ext uri="{FF2B5EF4-FFF2-40B4-BE49-F238E27FC236}">
                <a16:creationId xmlns:a16="http://schemas.microsoft.com/office/drawing/2014/main" id="{43B6BAA3-3080-8384-194D-09DB68588365}"/>
              </a:ext>
            </a:extLst>
          </p:cNvPr>
          <p:cNvSpPr txBox="1"/>
          <p:nvPr/>
        </p:nvSpPr>
        <p:spPr>
          <a:xfrm>
            <a:off x="359998" y="1266825"/>
            <a:ext cx="10308001" cy="184666"/>
          </a:xfrm>
          <a:prstGeom prst="rect">
            <a:avLst/>
          </a:prstGeom>
          <a:noFill/>
        </p:spPr>
        <p:txBody>
          <a:bodyPr wrap="square" lIns="0" tIns="0" rIns="0" bIns="0" rtlCol="0">
            <a:spAutoFit/>
          </a:bodyPr>
          <a:lstStyle/>
          <a:p>
            <a:r>
              <a:rPr lang="lv-LV" sz="1200" b="1"/>
              <a:t>"Cik cieši Jūs jūtaties saistīts ar ... </a:t>
            </a:r>
            <a:r>
              <a:rPr lang="lv-LV" sz="1200" b="1" dirty="0"/>
              <a:t>?"</a:t>
            </a:r>
          </a:p>
        </p:txBody>
      </p:sp>
      <p:pic>
        <p:nvPicPr>
          <p:cNvPr id="8" name="Picture 7">
            <a:extLst>
              <a:ext uri="{FF2B5EF4-FFF2-40B4-BE49-F238E27FC236}">
                <a16:creationId xmlns:a16="http://schemas.microsoft.com/office/drawing/2014/main" id="{96F72339-36BE-26F6-2A3B-40115777F89E}"/>
              </a:ext>
            </a:extLst>
          </p:cNvPr>
          <p:cNvPicPr>
            <a:picLocks noChangeAspect="1"/>
          </p:cNvPicPr>
          <p:nvPr/>
        </p:nvPicPr>
        <p:blipFill>
          <a:blip r:embed="rId2"/>
          <a:stretch>
            <a:fillRect/>
          </a:stretch>
        </p:blipFill>
        <p:spPr>
          <a:xfrm>
            <a:off x="1132920" y="2115272"/>
            <a:ext cx="7944959" cy="2429214"/>
          </a:xfrm>
          <a:prstGeom prst="rect">
            <a:avLst/>
          </a:prstGeom>
        </p:spPr>
      </p:pic>
      <p:sp>
        <p:nvSpPr>
          <p:cNvPr id="9" name="TextBox 8">
            <a:extLst>
              <a:ext uri="{FF2B5EF4-FFF2-40B4-BE49-F238E27FC236}">
                <a16:creationId xmlns:a16="http://schemas.microsoft.com/office/drawing/2014/main" id="{40E1A9E3-7512-A804-ADF0-E06AFE8720C5}"/>
              </a:ext>
            </a:extLst>
          </p:cNvPr>
          <p:cNvSpPr txBox="1"/>
          <p:nvPr/>
        </p:nvSpPr>
        <p:spPr>
          <a:xfrm>
            <a:off x="716227" y="2885966"/>
            <a:ext cx="832731" cy="400110"/>
          </a:xfrm>
          <a:prstGeom prst="rect">
            <a:avLst/>
          </a:prstGeom>
          <a:noFill/>
        </p:spPr>
        <p:txBody>
          <a:bodyPr wrap="square" lIns="0" tIns="0" rIns="0" bIns="0" rtlCol="0">
            <a:spAutoFit/>
          </a:bodyPr>
          <a:lstStyle/>
          <a:p>
            <a:pPr algn="ctr"/>
            <a:r>
              <a:rPr lang="lv-LV" sz="2600" b="1" dirty="0">
                <a:solidFill>
                  <a:schemeClr val="tx2">
                    <a:lumMod val="60000"/>
                    <a:lumOff val="40000"/>
                  </a:schemeClr>
                </a:solidFill>
              </a:rPr>
              <a:t>72%</a:t>
            </a:r>
            <a:endParaRPr lang="en-GB" sz="2600" b="1" dirty="0" err="1">
              <a:solidFill>
                <a:schemeClr val="tx2">
                  <a:lumMod val="60000"/>
                  <a:lumOff val="40000"/>
                </a:schemeClr>
              </a:solidFill>
            </a:endParaRPr>
          </a:p>
        </p:txBody>
      </p:sp>
      <p:sp>
        <p:nvSpPr>
          <p:cNvPr id="10" name="TextBox 9">
            <a:extLst>
              <a:ext uri="{FF2B5EF4-FFF2-40B4-BE49-F238E27FC236}">
                <a16:creationId xmlns:a16="http://schemas.microsoft.com/office/drawing/2014/main" id="{5D47DF04-DE66-BDE1-DFFD-74765B955764}"/>
              </a:ext>
            </a:extLst>
          </p:cNvPr>
          <p:cNvSpPr txBox="1"/>
          <p:nvPr/>
        </p:nvSpPr>
        <p:spPr>
          <a:xfrm>
            <a:off x="9288057" y="2885966"/>
            <a:ext cx="832731" cy="400110"/>
          </a:xfrm>
          <a:prstGeom prst="rect">
            <a:avLst/>
          </a:prstGeom>
          <a:noFill/>
        </p:spPr>
        <p:txBody>
          <a:bodyPr wrap="square" lIns="0" tIns="0" rIns="0" bIns="0" rtlCol="0">
            <a:spAutoFit/>
          </a:bodyPr>
          <a:lstStyle/>
          <a:p>
            <a:pPr algn="ctr"/>
            <a:r>
              <a:rPr lang="lv-LV" sz="2600" b="1" dirty="0">
                <a:solidFill>
                  <a:schemeClr val="accent5">
                    <a:lumMod val="75000"/>
                  </a:schemeClr>
                </a:solidFill>
              </a:rPr>
              <a:t>28%</a:t>
            </a:r>
            <a:endParaRPr lang="en-GB" sz="2600" b="1" dirty="0" err="1">
              <a:solidFill>
                <a:schemeClr val="accent5">
                  <a:lumMod val="75000"/>
                </a:schemeClr>
              </a:solidFill>
            </a:endParaRPr>
          </a:p>
        </p:txBody>
      </p:sp>
      <p:sp>
        <p:nvSpPr>
          <p:cNvPr id="13" name="TextBox 12">
            <a:extLst>
              <a:ext uri="{FF2B5EF4-FFF2-40B4-BE49-F238E27FC236}">
                <a16:creationId xmlns:a16="http://schemas.microsoft.com/office/drawing/2014/main" id="{2223A27E-A7D9-8A0E-18B1-5315A1986306}"/>
              </a:ext>
            </a:extLst>
          </p:cNvPr>
          <p:cNvSpPr txBox="1"/>
          <p:nvPr/>
        </p:nvSpPr>
        <p:spPr>
          <a:xfrm>
            <a:off x="716227" y="3343564"/>
            <a:ext cx="832731" cy="400110"/>
          </a:xfrm>
          <a:prstGeom prst="rect">
            <a:avLst/>
          </a:prstGeom>
          <a:noFill/>
        </p:spPr>
        <p:txBody>
          <a:bodyPr wrap="square" lIns="0" tIns="0" rIns="0" bIns="0" rtlCol="0">
            <a:spAutoFit/>
          </a:bodyPr>
          <a:lstStyle/>
          <a:p>
            <a:pPr algn="ctr"/>
            <a:r>
              <a:rPr lang="lv-LV" sz="2600" b="1" dirty="0">
                <a:solidFill>
                  <a:schemeClr val="tx2">
                    <a:lumMod val="60000"/>
                    <a:lumOff val="40000"/>
                  </a:schemeClr>
                </a:solidFill>
              </a:rPr>
              <a:t>54%</a:t>
            </a:r>
            <a:endParaRPr lang="en-GB" sz="2600" b="1" dirty="0" err="1">
              <a:solidFill>
                <a:schemeClr val="tx2">
                  <a:lumMod val="60000"/>
                  <a:lumOff val="40000"/>
                </a:schemeClr>
              </a:solidFill>
            </a:endParaRPr>
          </a:p>
        </p:txBody>
      </p:sp>
      <p:sp>
        <p:nvSpPr>
          <p:cNvPr id="16" name="TextBox 15">
            <a:extLst>
              <a:ext uri="{FF2B5EF4-FFF2-40B4-BE49-F238E27FC236}">
                <a16:creationId xmlns:a16="http://schemas.microsoft.com/office/drawing/2014/main" id="{5F2FC012-0C60-C582-A35D-C92D5E341AB4}"/>
              </a:ext>
            </a:extLst>
          </p:cNvPr>
          <p:cNvSpPr txBox="1"/>
          <p:nvPr/>
        </p:nvSpPr>
        <p:spPr>
          <a:xfrm>
            <a:off x="9288057" y="3343564"/>
            <a:ext cx="832731" cy="400110"/>
          </a:xfrm>
          <a:prstGeom prst="rect">
            <a:avLst/>
          </a:prstGeom>
          <a:noFill/>
        </p:spPr>
        <p:txBody>
          <a:bodyPr wrap="square" lIns="0" tIns="0" rIns="0" bIns="0" rtlCol="0">
            <a:spAutoFit/>
          </a:bodyPr>
          <a:lstStyle/>
          <a:p>
            <a:pPr algn="ctr"/>
            <a:r>
              <a:rPr lang="lv-LV" sz="2600" b="1" dirty="0">
                <a:solidFill>
                  <a:schemeClr val="accent5">
                    <a:lumMod val="75000"/>
                  </a:schemeClr>
                </a:solidFill>
              </a:rPr>
              <a:t>46%</a:t>
            </a:r>
            <a:endParaRPr lang="en-GB" sz="2600" b="1" dirty="0" err="1">
              <a:solidFill>
                <a:schemeClr val="accent5">
                  <a:lumMod val="75000"/>
                </a:schemeClr>
              </a:solidFill>
            </a:endParaRPr>
          </a:p>
        </p:txBody>
      </p:sp>
      <p:sp>
        <p:nvSpPr>
          <p:cNvPr id="6" name="TextBox 5">
            <a:extLst>
              <a:ext uri="{FF2B5EF4-FFF2-40B4-BE49-F238E27FC236}">
                <a16:creationId xmlns:a16="http://schemas.microsoft.com/office/drawing/2014/main" id="{7A1E3331-2878-D720-7F47-EB8FA5DBC53D}"/>
              </a:ext>
            </a:extLst>
          </p:cNvPr>
          <p:cNvSpPr txBox="1"/>
          <p:nvPr/>
        </p:nvSpPr>
        <p:spPr>
          <a:xfrm>
            <a:off x="3272400" y="1761287"/>
            <a:ext cx="2288696" cy="24622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lv-LV" sz="1600" b="1" dirty="0">
                <a:solidFill>
                  <a:schemeClr val="tx2">
                    <a:lumMod val="60000"/>
                    <a:lumOff val="40000"/>
                  </a:schemeClr>
                </a:solidFill>
              </a:rPr>
              <a:t>Centra rajons </a:t>
            </a:r>
            <a:r>
              <a:rPr lang="en-GB" sz="1600" b="1" dirty="0">
                <a:solidFill>
                  <a:schemeClr val="tx2">
                    <a:lumMod val="60000"/>
                    <a:lumOff val="40000"/>
                  </a:schemeClr>
                </a:solidFill>
              </a:rPr>
              <a:t>(</a:t>
            </a:r>
            <a:r>
              <a:rPr lang="lv-LV" sz="1600" b="1" dirty="0">
                <a:solidFill>
                  <a:schemeClr val="tx2">
                    <a:lumMod val="60000"/>
                    <a:lumOff val="40000"/>
                  </a:schemeClr>
                </a:solidFill>
              </a:rPr>
              <a:t>84</a:t>
            </a:r>
            <a:r>
              <a:rPr lang="en-GB" sz="1600" b="1" dirty="0">
                <a:solidFill>
                  <a:schemeClr val="tx2">
                    <a:lumMod val="60000"/>
                    <a:lumOff val="40000"/>
                  </a:schemeClr>
                </a:solidFill>
              </a:rPr>
              <a:t>%)</a:t>
            </a:r>
          </a:p>
        </p:txBody>
      </p:sp>
      <p:sp>
        <p:nvSpPr>
          <p:cNvPr id="14" name="TextBox 13">
            <a:extLst>
              <a:ext uri="{FF2B5EF4-FFF2-40B4-BE49-F238E27FC236}">
                <a16:creationId xmlns:a16="http://schemas.microsoft.com/office/drawing/2014/main" id="{A3A2DF6E-8127-38E4-0D09-436EE62A7266}"/>
              </a:ext>
            </a:extLst>
          </p:cNvPr>
          <p:cNvSpPr txBox="1"/>
          <p:nvPr/>
        </p:nvSpPr>
        <p:spPr>
          <a:xfrm>
            <a:off x="6905359" y="1770061"/>
            <a:ext cx="3422916" cy="24622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lv-LV" sz="1600" b="1" dirty="0">
                <a:solidFill>
                  <a:schemeClr val="accent5">
                    <a:lumMod val="75000"/>
                  </a:schemeClr>
                </a:solidFill>
              </a:rPr>
              <a:t>Kurzemes rajons </a:t>
            </a:r>
            <a:r>
              <a:rPr lang="en-GB" sz="1600" b="1" dirty="0">
                <a:solidFill>
                  <a:schemeClr val="accent5">
                    <a:lumMod val="75000"/>
                  </a:schemeClr>
                </a:solidFill>
              </a:rPr>
              <a:t>(</a:t>
            </a:r>
            <a:r>
              <a:rPr lang="lv-LV" sz="1600" b="1" dirty="0">
                <a:solidFill>
                  <a:schemeClr val="accent5">
                    <a:lumMod val="75000"/>
                  </a:schemeClr>
                </a:solidFill>
              </a:rPr>
              <a:t>37</a:t>
            </a:r>
            <a:r>
              <a:rPr lang="en-GB" sz="1600" b="1" dirty="0">
                <a:solidFill>
                  <a:schemeClr val="accent5">
                    <a:lumMod val="75000"/>
                  </a:schemeClr>
                </a:solidFill>
              </a:rPr>
              <a:t>%)</a:t>
            </a:r>
          </a:p>
        </p:txBody>
      </p:sp>
      <p:sp>
        <p:nvSpPr>
          <p:cNvPr id="17" name="TextBox 16">
            <a:extLst>
              <a:ext uri="{FF2B5EF4-FFF2-40B4-BE49-F238E27FC236}">
                <a16:creationId xmlns:a16="http://schemas.microsoft.com/office/drawing/2014/main" id="{6243A485-3F73-B095-ED2A-0B2836437A93}"/>
              </a:ext>
            </a:extLst>
          </p:cNvPr>
          <p:cNvSpPr txBox="1"/>
          <p:nvPr/>
        </p:nvSpPr>
        <p:spPr>
          <a:xfrm>
            <a:off x="3291449" y="4666412"/>
            <a:ext cx="3004575" cy="24622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lv-LV" sz="1600" b="1" dirty="0">
                <a:solidFill>
                  <a:schemeClr val="tx2">
                    <a:lumMod val="60000"/>
                    <a:lumOff val="40000"/>
                  </a:schemeClr>
                </a:solidFill>
              </a:rPr>
              <a:t>Latvijas </a:t>
            </a:r>
            <a:r>
              <a:rPr lang="lv-LV" sz="1600" b="1" dirty="0" err="1">
                <a:solidFill>
                  <a:schemeClr val="tx2">
                    <a:lumMod val="60000"/>
                    <a:lumOff val="40000"/>
                  </a:schemeClr>
                </a:solidFill>
              </a:rPr>
              <a:t>nepilsoņi</a:t>
            </a:r>
            <a:r>
              <a:rPr lang="lv-LV" sz="1600" b="1" dirty="0">
                <a:solidFill>
                  <a:schemeClr val="tx2">
                    <a:lumMod val="60000"/>
                    <a:lumOff val="40000"/>
                  </a:schemeClr>
                </a:solidFill>
              </a:rPr>
              <a:t> </a:t>
            </a:r>
            <a:r>
              <a:rPr lang="en-GB" sz="1600" b="1" dirty="0">
                <a:solidFill>
                  <a:schemeClr val="tx2">
                    <a:lumMod val="60000"/>
                    <a:lumOff val="40000"/>
                  </a:schemeClr>
                </a:solidFill>
              </a:rPr>
              <a:t>(</a:t>
            </a:r>
            <a:r>
              <a:rPr lang="lv-LV" sz="1600" b="1" dirty="0">
                <a:solidFill>
                  <a:schemeClr val="tx2">
                    <a:lumMod val="60000"/>
                    <a:lumOff val="40000"/>
                  </a:schemeClr>
                </a:solidFill>
              </a:rPr>
              <a:t>65</a:t>
            </a:r>
            <a:r>
              <a:rPr lang="en-GB" sz="1600" b="1" dirty="0">
                <a:solidFill>
                  <a:schemeClr val="tx2">
                    <a:lumMod val="60000"/>
                    <a:lumOff val="40000"/>
                  </a:schemeClr>
                </a:solidFill>
              </a:rPr>
              <a:t>%)</a:t>
            </a:r>
          </a:p>
        </p:txBody>
      </p:sp>
      <p:sp>
        <p:nvSpPr>
          <p:cNvPr id="18" name="TextBox 17">
            <a:extLst>
              <a:ext uri="{FF2B5EF4-FFF2-40B4-BE49-F238E27FC236}">
                <a16:creationId xmlns:a16="http://schemas.microsoft.com/office/drawing/2014/main" id="{DBF2CCAA-0DA7-A094-EEBE-1164637EAADE}"/>
              </a:ext>
            </a:extLst>
          </p:cNvPr>
          <p:cNvSpPr txBox="1"/>
          <p:nvPr/>
        </p:nvSpPr>
        <p:spPr>
          <a:xfrm>
            <a:off x="6924409" y="4679305"/>
            <a:ext cx="3422916" cy="492443"/>
          </a:xfrm>
          <a:prstGeom prst="rect">
            <a:avLst/>
          </a:prstGeom>
          <a:noFill/>
        </p:spPr>
        <p:txBody>
          <a:bodyPr wrap="square" lIns="0" tIns="0" rIns="0" bIns="0" rtlCol="0">
            <a:spAutoFit/>
          </a:bodyPr>
          <a:lstStyle/>
          <a:p>
            <a:pPr marL="285750" indent="-285750">
              <a:buFont typeface="Arial" panose="020B0604020202020204" pitchFamily="34" charset="0"/>
              <a:buChar char="•"/>
            </a:pPr>
            <a:r>
              <a:rPr lang="lv-LV" sz="1600" b="1" dirty="0">
                <a:solidFill>
                  <a:schemeClr val="accent5">
                    <a:lumMod val="75000"/>
                  </a:schemeClr>
                </a:solidFill>
              </a:rPr>
              <a:t>Latvieši </a:t>
            </a:r>
            <a:r>
              <a:rPr lang="en-GB" sz="1600" b="1" dirty="0">
                <a:solidFill>
                  <a:schemeClr val="accent5">
                    <a:lumMod val="75000"/>
                  </a:schemeClr>
                </a:solidFill>
              </a:rPr>
              <a:t>(</a:t>
            </a:r>
            <a:r>
              <a:rPr lang="lv-LV" sz="1600" b="1" dirty="0">
                <a:solidFill>
                  <a:schemeClr val="accent5">
                    <a:lumMod val="75000"/>
                  </a:schemeClr>
                </a:solidFill>
              </a:rPr>
              <a:t>52</a:t>
            </a:r>
            <a:r>
              <a:rPr lang="en-GB" sz="1600" b="1" dirty="0">
                <a:solidFill>
                  <a:schemeClr val="accent5">
                    <a:lumMod val="75000"/>
                  </a:schemeClr>
                </a:solidFill>
              </a:rPr>
              <a:t>%)</a:t>
            </a:r>
            <a:endParaRPr lang="lv-LV" sz="1600" b="1" dirty="0">
              <a:solidFill>
                <a:schemeClr val="accent5">
                  <a:lumMod val="75000"/>
                </a:schemeClr>
              </a:solidFill>
            </a:endParaRPr>
          </a:p>
          <a:p>
            <a:pPr marL="285750" indent="-285750">
              <a:buFont typeface="Arial" panose="020B0604020202020204" pitchFamily="34" charset="0"/>
              <a:buChar char="•"/>
            </a:pPr>
            <a:r>
              <a:rPr lang="lv-LV" sz="1600" b="1" dirty="0">
                <a:solidFill>
                  <a:schemeClr val="accent5">
                    <a:lumMod val="75000"/>
                  </a:schemeClr>
                </a:solidFill>
              </a:rPr>
              <a:t>Ārpus Rīgas deklarētie (62%)</a:t>
            </a:r>
            <a:endParaRPr lang="en-GB" sz="1600" b="1" dirty="0">
              <a:solidFill>
                <a:schemeClr val="accent5">
                  <a:lumMod val="75000"/>
                </a:schemeClr>
              </a:solidFill>
            </a:endParaRPr>
          </a:p>
        </p:txBody>
      </p:sp>
      <p:sp>
        <p:nvSpPr>
          <p:cNvPr id="5" name="Slide Number Placeholder 4">
            <a:extLst>
              <a:ext uri="{FF2B5EF4-FFF2-40B4-BE49-F238E27FC236}">
                <a16:creationId xmlns:a16="http://schemas.microsoft.com/office/drawing/2014/main" id="{0A26D533-D676-45D9-D292-8BD39BE6A448}"/>
              </a:ext>
            </a:extLst>
          </p:cNvPr>
          <p:cNvSpPr>
            <a:spLocks noGrp="1"/>
          </p:cNvSpPr>
          <p:nvPr>
            <p:ph type="sldNum" sz="quarter" idx="4"/>
          </p:nvPr>
        </p:nvSpPr>
        <p:spPr/>
        <p:txBody>
          <a:bodyPr/>
          <a:lstStyle/>
          <a:p>
            <a:r>
              <a:rPr lang="en-GB" sz="1000">
                <a:solidFill>
                  <a:schemeClr val="tx1"/>
                </a:solidFill>
              </a:rPr>
              <a:t>© Kantar 2024 | </a:t>
            </a:r>
            <a:fld id="{4034BEE3-566C-4068-A777-C3A4762E861B}" type="slidenum">
              <a:rPr lang="en-GB" smtClean="0"/>
              <a:pPr/>
              <a:t>30</a:t>
            </a:fld>
            <a:endParaRPr lang="en-GB" dirty="0"/>
          </a:p>
        </p:txBody>
      </p:sp>
    </p:spTree>
    <p:extLst>
      <p:ext uri="{BB962C8B-B14F-4D97-AF65-F5344CB8AC3E}">
        <p14:creationId xmlns:p14="http://schemas.microsoft.com/office/powerpoint/2010/main" val="64366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F0A2AE-D1C6-4C02-B853-D60BE636B1A6}"/>
              </a:ext>
            </a:extLst>
          </p:cNvPr>
          <p:cNvSpPr>
            <a:spLocks noGrp="1"/>
          </p:cNvSpPr>
          <p:nvPr>
            <p:ph type="title"/>
          </p:nvPr>
        </p:nvSpPr>
        <p:spPr>
          <a:xfrm>
            <a:off x="359999" y="430718"/>
            <a:ext cx="11466875" cy="403200"/>
          </a:xfrm>
        </p:spPr>
        <p:txBody>
          <a:bodyPr vert="horz" lIns="0" tIns="0" rIns="0" bIns="0" rtlCol="0" anchor="t">
            <a:normAutofit/>
          </a:bodyPr>
          <a:lstStyle/>
          <a:p>
            <a:r>
              <a:rPr lang="lv-LV" dirty="0"/>
              <a:t>Rīgas pilsētas iedzīvotāju sociālā identitāte – saikne ar pilsētu dinamikā</a:t>
            </a:r>
          </a:p>
        </p:txBody>
      </p:sp>
      <p:sp>
        <p:nvSpPr>
          <p:cNvPr id="15" name="Footer Placeholder 5">
            <a:extLst>
              <a:ext uri="{FF2B5EF4-FFF2-40B4-BE49-F238E27FC236}">
                <a16:creationId xmlns:a16="http://schemas.microsoft.com/office/drawing/2014/main" id="{1B0A0B79-F925-A538-3598-11DEF83AB769}"/>
              </a:ext>
            </a:extLst>
          </p:cNvPr>
          <p:cNvSpPr>
            <a:spLocks noGrp="1"/>
          </p:cNvSpPr>
          <p:nvPr>
            <p:ph type="ftr" sz="quarter" idx="3"/>
          </p:nvPr>
        </p:nvSpPr>
        <p:spPr>
          <a:xfrm>
            <a:off x="3272400" y="6390000"/>
            <a:ext cx="7055875" cy="198000"/>
          </a:xfrm>
        </p:spPr>
        <p:txBody>
          <a:bodyPr/>
          <a:lstStyle/>
          <a:p>
            <a:endParaRPr lang="en-GB"/>
          </a:p>
        </p:txBody>
      </p:sp>
      <p:sp>
        <p:nvSpPr>
          <p:cNvPr id="11" name="Text Box 1">
            <a:extLst>
              <a:ext uri="{FF2B5EF4-FFF2-40B4-BE49-F238E27FC236}">
                <a16:creationId xmlns:a16="http://schemas.microsoft.com/office/drawing/2014/main" id="{8D037372-C534-0E43-0CCD-D5A3BFD6CCFB}"/>
              </a:ext>
            </a:extLst>
          </p:cNvPr>
          <p:cNvSpPr txBox="1">
            <a:spLocks noChangeArrowheads="1"/>
          </p:cNvSpPr>
          <p:nvPr/>
        </p:nvSpPr>
        <p:spPr bwMode="auto">
          <a:xfrm>
            <a:off x="359999" y="570446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Bāze: visi respondenti, n=802</a:t>
            </a:r>
          </a:p>
        </p:txBody>
      </p:sp>
      <p:sp>
        <p:nvSpPr>
          <p:cNvPr id="12" name="Text Box 1">
            <a:extLst>
              <a:ext uri="{FF2B5EF4-FFF2-40B4-BE49-F238E27FC236}">
                <a16:creationId xmlns:a16="http://schemas.microsoft.com/office/drawing/2014/main" id="{BFB91350-85F5-6BCB-E897-97A86E79C6D7}"/>
              </a:ext>
            </a:extLst>
          </p:cNvPr>
          <p:cNvSpPr txBox="1">
            <a:spLocks noChangeArrowheads="1"/>
          </p:cNvSpPr>
          <p:nvPr/>
        </p:nvSpPr>
        <p:spPr bwMode="auto">
          <a:xfrm>
            <a:off x="359999" y="553174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2024. gada aptaujas dati</a:t>
            </a:r>
          </a:p>
        </p:txBody>
      </p:sp>
      <p:sp>
        <p:nvSpPr>
          <p:cNvPr id="2" name="TextBox 1">
            <a:extLst>
              <a:ext uri="{FF2B5EF4-FFF2-40B4-BE49-F238E27FC236}">
                <a16:creationId xmlns:a16="http://schemas.microsoft.com/office/drawing/2014/main" id="{43B6BAA3-3080-8384-194D-09DB68588365}"/>
              </a:ext>
            </a:extLst>
          </p:cNvPr>
          <p:cNvSpPr txBox="1"/>
          <p:nvPr/>
        </p:nvSpPr>
        <p:spPr>
          <a:xfrm>
            <a:off x="359998" y="1266825"/>
            <a:ext cx="10308001" cy="184666"/>
          </a:xfrm>
          <a:prstGeom prst="rect">
            <a:avLst/>
          </a:prstGeom>
          <a:noFill/>
        </p:spPr>
        <p:txBody>
          <a:bodyPr wrap="square" lIns="0" tIns="0" rIns="0" bIns="0" rtlCol="0">
            <a:spAutoFit/>
          </a:bodyPr>
          <a:lstStyle/>
          <a:p>
            <a:r>
              <a:rPr lang="lv-LV" sz="1200" b="1"/>
              <a:t>"Cik cieši Jūs jūtaties saistīts ar ... </a:t>
            </a:r>
            <a:r>
              <a:rPr lang="lv-LV" sz="1200" b="1" dirty="0"/>
              <a:t>?"</a:t>
            </a:r>
          </a:p>
        </p:txBody>
      </p:sp>
      <p:pic>
        <p:nvPicPr>
          <p:cNvPr id="5" name="Picture 4">
            <a:extLst>
              <a:ext uri="{FF2B5EF4-FFF2-40B4-BE49-F238E27FC236}">
                <a16:creationId xmlns:a16="http://schemas.microsoft.com/office/drawing/2014/main" id="{3FDA2F84-1602-099D-2AD2-89A424516043}"/>
              </a:ext>
            </a:extLst>
          </p:cNvPr>
          <p:cNvPicPr>
            <a:picLocks noChangeAspect="1"/>
          </p:cNvPicPr>
          <p:nvPr/>
        </p:nvPicPr>
        <p:blipFill>
          <a:blip r:embed="rId2"/>
          <a:stretch>
            <a:fillRect/>
          </a:stretch>
        </p:blipFill>
        <p:spPr>
          <a:xfrm>
            <a:off x="2499810" y="1995287"/>
            <a:ext cx="7192379" cy="2867425"/>
          </a:xfrm>
          <a:prstGeom prst="rect">
            <a:avLst/>
          </a:prstGeom>
        </p:spPr>
      </p:pic>
      <p:pic>
        <p:nvPicPr>
          <p:cNvPr id="9" name="Picture 8">
            <a:extLst>
              <a:ext uri="{FF2B5EF4-FFF2-40B4-BE49-F238E27FC236}">
                <a16:creationId xmlns:a16="http://schemas.microsoft.com/office/drawing/2014/main" id="{13A59BAD-843F-30BD-72B0-8E1E8D21CD3C}"/>
              </a:ext>
            </a:extLst>
          </p:cNvPr>
          <p:cNvPicPr>
            <a:picLocks noChangeAspect="1"/>
          </p:cNvPicPr>
          <p:nvPr/>
        </p:nvPicPr>
        <p:blipFill>
          <a:blip r:embed="rId3"/>
          <a:stretch>
            <a:fillRect/>
          </a:stretch>
        </p:blipFill>
        <p:spPr>
          <a:xfrm>
            <a:off x="2380731" y="1910287"/>
            <a:ext cx="238158" cy="228632"/>
          </a:xfrm>
          <a:prstGeom prst="rect">
            <a:avLst/>
          </a:prstGeom>
        </p:spPr>
      </p:pic>
      <p:sp>
        <p:nvSpPr>
          <p:cNvPr id="10" name="TextBox 9">
            <a:extLst>
              <a:ext uri="{FF2B5EF4-FFF2-40B4-BE49-F238E27FC236}">
                <a16:creationId xmlns:a16="http://schemas.microsoft.com/office/drawing/2014/main" id="{8D17CDAF-8F0D-C74E-C0AA-122D682D4E54}"/>
              </a:ext>
            </a:extLst>
          </p:cNvPr>
          <p:cNvSpPr txBox="1"/>
          <p:nvPr/>
        </p:nvSpPr>
        <p:spPr>
          <a:xfrm>
            <a:off x="3702529" y="1391955"/>
            <a:ext cx="1514475" cy="492443"/>
          </a:xfrm>
          <a:prstGeom prst="rect">
            <a:avLst/>
          </a:prstGeom>
          <a:noFill/>
        </p:spPr>
        <p:txBody>
          <a:bodyPr wrap="square" lIns="0" tIns="0" rIns="0" bIns="0" rtlCol="0">
            <a:spAutoFit/>
          </a:bodyPr>
          <a:lstStyle/>
          <a:p>
            <a:pPr marL="285750" indent="-285750">
              <a:buFont typeface="Arial" panose="020B0604020202020204" pitchFamily="34" charset="0"/>
              <a:buChar char="•"/>
            </a:pPr>
            <a:r>
              <a:rPr lang="lv-LV" sz="1600" b="1" dirty="0">
                <a:solidFill>
                  <a:schemeClr val="tx2">
                    <a:lumMod val="60000"/>
                    <a:lumOff val="40000"/>
                  </a:schemeClr>
                </a:solidFill>
              </a:rPr>
              <a:t>Dzīvesvieta </a:t>
            </a:r>
            <a:r>
              <a:rPr lang="en-GB" sz="1600" b="1" dirty="0">
                <a:solidFill>
                  <a:schemeClr val="tx2">
                    <a:lumMod val="60000"/>
                    <a:lumOff val="40000"/>
                  </a:schemeClr>
                </a:solidFill>
              </a:rPr>
              <a:t>(</a:t>
            </a:r>
            <a:r>
              <a:rPr lang="lv-LV" sz="1600" b="1" dirty="0">
                <a:solidFill>
                  <a:schemeClr val="tx2">
                    <a:lumMod val="60000"/>
                    <a:lumOff val="40000"/>
                  </a:schemeClr>
                </a:solidFill>
              </a:rPr>
              <a:t>63</a:t>
            </a:r>
            <a:r>
              <a:rPr lang="en-GB" sz="1600" b="1" dirty="0">
                <a:solidFill>
                  <a:schemeClr val="tx2">
                    <a:lumMod val="60000"/>
                    <a:lumOff val="40000"/>
                  </a:schemeClr>
                </a:solidFill>
              </a:rPr>
              <a:t>%)</a:t>
            </a:r>
          </a:p>
        </p:txBody>
      </p:sp>
      <p:sp>
        <p:nvSpPr>
          <p:cNvPr id="13" name="TextBox 12">
            <a:extLst>
              <a:ext uri="{FF2B5EF4-FFF2-40B4-BE49-F238E27FC236}">
                <a16:creationId xmlns:a16="http://schemas.microsoft.com/office/drawing/2014/main" id="{B18771B7-26ED-1E46-73C5-73BA30F8BA1F}"/>
              </a:ext>
            </a:extLst>
          </p:cNvPr>
          <p:cNvSpPr txBox="1"/>
          <p:nvPr/>
        </p:nvSpPr>
        <p:spPr>
          <a:xfrm>
            <a:off x="7045059" y="1318121"/>
            <a:ext cx="2070365" cy="492443"/>
          </a:xfrm>
          <a:prstGeom prst="rect">
            <a:avLst/>
          </a:prstGeom>
          <a:noFill/>
        </p:spPr>
        <p:txBody>
          <a:bodyPr wrap="square" lIns="0" tIns="0" rIns="0" bIns="0" rtlCol="0">
            <a:spAutoFit/>
          </a:bodyPr>
          <a:lstStyle/>
          <a:p>
            <a:pPr marL="285750" indent="-285750">
              <a:buFont typeface="Arial" panose="020B0604020202020204" pitchFamily="34" charset="0"/>
              <a:buChar char="•"/>
            </a:pPr>
            <a:r>
              <a:rPr lang="lv-LV" sz="1600" b="1" dirty="0">
                <a:solidFill>
                  <a:schemeClr val="accent5">
                    <a:lumMod val="75000"/>
                  </a:schemeClr>
                </a:solidFill>
              </a:rPr>
              <a:t>Nepatīk lielpilsēta  </a:t>
            </a:r>
            <a:r>
              <a:rPr lang="en-GB" sz="1600" b="1" dirty="0">
                <a:solidFill>
                  <a:schemeClr val="accent5">
                    <a:lumMod val="75000"/>
                  </a:schemeClr>
                </a:solidFill>
              </a:rPr>
              <a:t>(</a:t>
            </a:r>
            <a:r>
              <a:rPr lang="lv-LV" sz="1600" b="1" dirty="0">
                <a:solidFill>
                  <a:schemeClr val="accent5">
                    <a:lumMod val="75000"/>
                  </a:schemeClr>
                </a:solidFill>
              </a:rPr>
              <a:t>14</a:t>
            </a:r>
            <a:r>
              <a:rPr lang="en-GB" sz="1600" b="1" dirty="0">
                <a:solidFill>
                  <a:schemeClr val="accent5">
                    <a:lumMod val="75000"/>
                  </a:schemeClr>
                </a:solidFill>
              </a:rPr>
              <a:t>%)</a:t>
            </a:r>
          </a:p>
        </p:txBody>
      </p:sp>
      <p:sp>
        <p:nvSpPr>
          <p:cNvPr id="14" name="TextBox 13">
            <a:extLst>
              <a:ext uri="{FF2B5EF4-FFF2-40B4-BE49-F238E27FC236}">
                <a16:creationId xmlns:a16="http://schemas.microsoft.com/office/drawing/2014/main" id="{4ABEBCFA-40B6-F501-3F9B-74D50DE5F2ED}"/>
              </a:ext>
            </a:extLst>
          </p:cNvPr>
          <p:cNvSpPr txBox="1"/>
          <p:nvPr/>
        </p:nvSpPr>
        <p:spPr>
          <a:xfrm>
            <a:off x="1157732" y="2238189"/>
            <a:ext cx="1219200" cy="400110"/>
          </a:xfrm>
          <a:prstGeom prst="rect">
            <a:avLst/>
          </a:prstGeom>
          <a:noFill/>
        </p:spPr>
        <p:txBody>
          <a:bodyPr wrap="square" lIns="0" tIns="0" rIns="0" bIns="0" rtlCol="0">
            <a:spAutoFit/>
          </a:bodyPr>
          <a:lstStyle/>
          <a:p>
            <a:r>
              <a:rPr lang="lv-LV" sz="2600" b="1" dirty="0">
                <a:solidFill>
                  <a:schemeClr val="tx2">
                    <a:lumMod val="60000"/>
                    <a:lumOff val="40000"/>
                  </a:schemeClr>
                </a:solidFill>
              </a:rPr>
              <a:t>72%</a:t>
            </a:r>
            <a:endParaRPr lang="en-GB" sz="2600" b="1" dirty="0" err="1">
              <a:solidFill>
                <a:schemeClr val="tx2">
                  <a:lumMod val="60000"/>
                  <a:lumOff val="40000"/>
                </a:schemeClr>
              </a:solidFill>
            </a:endParaRPr>
          </a:p>
        </p:txBody>
      </p:sp>
      <p:sp>
        <p:nvSpPr>
          <p:cNvPr id="16" name="TextBox 15">
            <a:extLst>
              <a:ext uri="{FF2B5EF4-FFF2-40B4-BE49-F238E27FC236}">
                <a16:creationId xmlns:a16="http://schemas.microsoft.com/office/drawing/2014/main" id="{4A673C91-3485-FA5D-9229-22DE895BE119}"/>
              </a:ext>
            </a:extLst>
          </p:cNvPr>
          <p:cNvSpPr txBox="1"/>
          <p:nvPr/>
        </p:nvSpPr>
        <p:spPr>
          <a:xfrm>
            <a:off x="9890126" y="2238189"/>
            <a:ext cx="1219200" cy="400110"/>
          </a:xfrm>
          <a:prstGeom prst="rect">
            <a:avLst/>
          </a:prstGeom>
          <a:noFill/>
        </p:spPr>
        <p:txBody>
          <a:bodyPr wrap="square" lIns="0" tIns="0" rIns="0" bIns="0" rtlCol="0">
            <a:spAutoFit/>
          </a:bodyPr>
          <a:lstStyle/>
          <a:p>
            <a:r>
              <a:rPr lang="lv-LV" sz="2600" b="1" dirty="0">
                <a:solidFill>
                  <a:schemeClr val="accent5">
                    <a:lumMod val="75000"/>
                  </a:schemeClr>
                </a:solidFill>
              </a:rPr>
              <a:t>28%</a:t>
            </a:r>
            <a:endParaRPr lang="en-GB" sz="2600" b="1" dirty="0" err="1">
              <a:solidFill>
                <a:schemeClr val="accent5">
                  <a:lumMod val="75000"/>
                </a:schemeClr>
              </a:solidFill>
            </a:endParaRPr>
          </a:p>
        </p:txBody>
      </p:sp>
      <p:sp>
        <p:nvSpPr>
          <p:cNvPr id="17" name="TextBox 16">
            <a:extLst>
              <a:ext uri="{FF2B5EF4-FFF2-40B4-BE49-F238E27FC236}">
                <a16:creationId xmlns:a16="http://schemas.microsoft.com/office/drawing/2014/main" id="{BA8536F0-DB9F-A34C-653A-6CA5FA167660}"/>
              </a:ext>
            </a:extLst>
          </p:cNvPr>
          <p:cNvSpPr txBox="1"/>
          <p:nvPr/>
        </p:nvSpPr>
        <p:spPr>
          <a:xfrm>
            <a:off x="1176219" y="3694474"/>
            <a:ext cx="832731" cy="400110"/>
          </a:xfrm>
          <a:prstGeom prst="rect">
            <a:avLst/>
          </a:prstGeom>
          <a:noFill/>
        </p:spPr>
        <p:txBody>
          <a:bodyPr wrap="square" lIns="0" tIns="0" rIns="0" bIns="0" rtlCol="0">
            <a:spAutoFit/>
          </a:bodyPr>
          <a:lstStyle/>
          <a:p>
            <a:r>
              <a:rPr lang="lv-LV" sz="2600" b="1" dirty="0">
                <a:solidFill>
                  <a:schemeClr val="tx2">
                    <a:lumMod val="60000"/>
                    <a:lumOff val="40000"/>
                  </a:schemeClr>
                </a:solidFill>
              </a:rPr>
              <a:t>54%</a:t>
            </a:r>
            <a:endParaRPr lang="en-GB" sz="2600" b="1" dirty="0" err="1">
              <a:solidFill>
                <a:schemeClr val="tx2">
                  <a:lumMod val="60000"/>
                  <a:lumOff val="40000"/>
                </a:schemeClr>
              </a:solidFill>
            </a:endParaRPr>
          </a:p>
        </p:txBody>
      </p:sp>
      <p:sp>
        <p:nvSpPr>
          <p:cNvPr id="18" name="TextBox 17">
            <a:extLst>
              <a:ext uri="{FF2B5EF4-FFF2-40B4-BE49-F238E27FC236}">
                <a16:creationId xmlns:a16="http://schemas.microsoft.com/office/drawing/2014/main" id="{64BE8BE9-0DA7-9B4F-95D6-A5F3679FE76E}"/>
              </a:ext>
            </a:extLst>
          </p:cNvPr>
          <p:cNvSpPr txBox="1"/>
          <p:nvPr/>
        </p:nvSpPr>
        <p:spPr>
          <a:xfrm>
            <a:off x="9890126" y="3699170"/>
            <a:ext cx="832731" cy="400110"/>
          </a:xfrm>
          <a:prstGeom prst="rect">
            <a:avLst/>
          </a:prstGeom>
          <a:noFill/>
        </p:spPr>
        <p:txBody>
          <a:bodyPr wrap="square" lIns="0" tIns="0" rIns="0" bIns="0" rtlCol="0">
            <a:spAutoFit/>
          </a:bodyPr>
          <a:lstStyle/>
          <a:p>
            <a:r>
              <a:rPr lang="lv-LV" sz="2600" b="1" dirty="0">
                <a:solidFill>
                  <a:schemeClr val="accent5">
                    <a:lumMod val="75000"/>
                  </a:schemeClr>
                </a:solidFill>
              </a:rPr>
              <a:t>46%</a:t>
            </a:r>
            <a:endParaRPr lang="en-GB" sz="2600" b="1" dirty="0" err="1">
              <a:solidFill>
                <a:schemeClr val="accent5">
                  <a:lumMod val="75000"/>
                </a:schemeClr>
              </a:solidFill>
            </a:endParaRPr>
          </a:p>
        </p:txBody>
      </p:sp>
      <p:cxnSp>
        <p:nvCxnSpPr>
          <p:cNvPr id="19" name="Straight Arrow Connector 18">
            <a:extLst>
              <a:ext uri="{FF2B5EF4-FFF2-40B4-BE49-F238E27FC236}">
                <a16:creationId xmlns:a16="http://schemas.microsoft.com/office/drawing/2014/main" id="{E30A79DF-58B6-44A3-0185-8D3446F45C03}"/>
              </a:ext>
            </a:extLst>
          </p:cNvPr>
          <p:cNvCxnSpPr/>
          <p:nvPr/>
        </p:nvCxnSpPr>
        <p:spPr>
          <a:xfrm>
            <a:off x="1078406" y="3804503"/>
            <a:ext cx="0" cy="1857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6D4C72A-A865-3B22-E0D2-C4DD66639F8A}"/>
              </a:ext>
            </a:extLst>
          </p:cNvPr>
          <p:cNvCxnSpPr/>
          <p:nvPr/>
        </p:nvCxnSpPr>
        <p:spPr>
          <a:xfrm flipV="1">
            <a:off x="10599414" y="3806456"/>
            <a:ext cx="0" cy="17614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8EE2771-CF73-62A3-D853-3C715BC37B7F}"/>
              </a:ext>
            </a:extLst>
          </p:cNvPr>
          <p:cNvCxnSpPr/>
          <p:nvPr/>
        </p:nvCxnSpPr>
        <p:spPr>
          <a:xfrm>
            <a:off x="10393814" y="5832332"/>
            <a:ext cx="0" cy="1857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E2EB716-6FAA-68F7-4F52-3B5ABD2F1E9C}"/>
              </a:ext>
            </a:extLst>
          </p:cNvPr>
          <p:cNvCxnSpPr/>
          <p:nvPr/>
        </p:nvCxnSpPr>
        <p:spPr>
          <a:xfrm flipV="1">
            <a:off x="9736197" y="5822807"/>
            <a:ext cx="0" cy="17614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6" name="Text Box 1">
            <a:extLst>
              <a:ext uri="{FF2B5EF4-FFF2-40B4-BE49-F238E27FC236}">
                <a16:creationId xmlns:a16="http://schemas.microsoft.com/office/drawing/2014/main" id="{A2E391D1-4A81-6FA1-A5EE-2C06735202DE}"/>
              </a:ext>
            </a:extLst>
          </p:cNvPr>
          <p:cNvSpPr txBox="1">
            <a:spLocks noChangeArrowheads="1"/>
          </p:cNvSpPr>
          <p:nvPr/>
        </p:nvSpPr>
        <p:spPr bwMode="auto">
          <a:xfrm>
            <a:off x="7238720" y="5767406"/>
            <a:ext cx="4633891"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0">
              <a:defRPr sz="1000"/>
            </a:pPr>
            <a:r>
              <a:rPr lang="pt-BR" sz="1000" b="0" i="0" u="none" strike="noStrike" baseline="0" dirty="0">
                <a:solidFill>
                  <a:srgbClr val="000000"/>
                </a:solidFill>
                <a:latin typeface="Arial"/>
                <a:cs typeface="Arial"/>
              </a:rPr>
              <a:t>Rādītājs ir statistiski nozīmīgi </a:t>
            </a:r>
            <a:endParaRPr lang="lv-LV" sz="1000" b="0" i="0" u="none" strike="noStrike" baseline="0" dirty="0">
              <a:solidFill>
                <a:srgbClr val="000000"/>
              </a:solidFill>
              <a:latin typeface="Arial"/>
              <a:cs typeface="Arial"/>
            </a:endParaRPr>
          </a:p>
          <a:p>
            <a:pPr algn="r" rtl="0">
              <a:defRPr sz="1000"/>
            </a:pPr>
            <a:r>
              <a:rPr lang="lv-LV" sz="1000" b="0" i="0" u="none" strike="noStrike" baseline="0" dirty="0">
                <a:solidFill>
                  <a:srgbClr val="000000"/>
                </a:solidFill>
                <a:latin typeface="Arial"/>
                <a:cs typeface="Arial"/>
              </a:rPr>
              <a:t>a</a:t>
            </a:r>
            <a:r>
              <a:rPr lang="pt-BR" sz="1000" b="0" i="0" u="none" strike="noStrike" baseline="0" dirty="0">
                <a:solidFill>
                  <a:srgbClr val="000000"/>
                </a:solidFill>
                <a:latin typeface="Arial"/>
                <a:cs typeface="Arial"/>
              </a:rPr>
              <a:t>ugstāks</a:t>
            </a:r>
            <a:r>
              <a:rPr lang="lv-LV" sz="1000" b="0" i="0" u="none" strike="noStrike" baseline="0" dirty="0">
                <a:solidFill>
                  <a:srgbClr val="000000"/>
                </a:solidFill>
                <a:latin typeface="Arial"/>
                <a:cs typeface="Arial"/>
              </a:rPr>
              <a:t>   </a:t>
            </a:r>
            <a:r>
              <a:rPr lang="pt-BR" sz="1000" b="0" i="0" u="none" strike="noStrike" baseline="0" dirty="0">
                <a:solidFill>
                  <a:srgbClr val="000000"/>
                </a:solidFill>
                <a:latin typeface="Arial"/>
                <a:cs typeface="Arial"/>
              </a:rPr>
              <a:t> zemāks nekā 20</a:t>
            </a:r>
            <a:r>
              <a:rPr lang="lv-LV" sz="1000" b="0" i="0" u="none" strike="noStrike" baseline="0" dirty="0">
                <a:solidFill>
                  <a:srgbClr val="000000"/>
                </a:solidFill>
                <a:latin typeface="Arial"/>
                <a:cs typeface="Arial"/>
              </a:rPr>
              <a:t>21</a:t>
            </a:r>
            <a:r>
              <a:rPr lang="pt-BR" sz="1000" b="0" i="0" u="none" strike="noStrike" baseline="0" dirty="0">
                <a:solidFill>
                  <a:srgbClr val="000000"/>
                </a:solidFill>
                <a:latin typeface="Arial"/>
                <a:cs typeface="Arial"/>
              </a:rPr>
              <a:t>. gadā</a:t>
            </a:r>
            <a:endParaRPr lang="lv-LV" sz="1000" b="0" i="0" u="none" strike="noStrike" baseline="0" dirty="0">
              <a:solidFill>
                <a:srgbClr val="000000"/>
              </a:solidFill>
              <a:latin typeface="Arial"/>
              <a:cs typeface="Arial"/>
            </a:endParaRPr>
          </a:p>
        </p:txBody>
      </p:sp>
      <p:sp>
        <p:nvSpPr>
          <p:cNvPr id="6" name="Slide Number Placeholder 5">
            <a:extLst>
              <a:ext uri="{FF2B5EF4-FFF2-40B4-BE49-F238E27FC236}">
                <a16:creationId xmlns:a16="http://schemas.microsoft.com/office/drawing/2014/main" id="{67666D3D-AA37-43B7-1AA1-8885193DC3E6}"/>
              </a:ext>
            </a:extLst>
          </p:cNvPr>
          <p:cNvSpPr>
            <a:spLocks noGrp="1"/>
          </p:cNvSpPr>
          <p:nvPr>
            <p:ph type="sldNum" sz="quarter" idx="4"/>
          </p:nvPr>
        </p:nvSpPr>
        <p:spPr/>
        <p:txBody>
          <a:bodyPr/>
          <a:lstStyle/>
          <a:p>
            <a:r>
              <a:rPr lang="en-GB" sz="1000">
                <a:solidFill>
                  <a:schemeClr val="tx1"/>
                </a:solidFill>
              </a:rPr>
              <a:t>© Kantar 2024 | </a:t>
            </a:r>
            <a:fld id="{4034BEE3-566C-4068-A777-C3A4762E861B}" type="slidenum">
              <a:rPr lang="en-GB" smtClean="0"/>
              <a:pPr/>
              <a:t>31</a:t>
            </a:fld>
            <a:endParaRPr lang="en-GB" dirty="0"/>
          </a:p>
        </p:txBody>
      </p:sp>
    </p:spTree>
    <p:extLst>
      <p:ext uri="{BB962C8B-B14F-4D97-AF65-F5344CB8AC3E}">
        <p14:creationId xmlns:p14="http://schemas.microsoft.com/office/powerpoint/2010/main" val="11174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F0A2AE-D1C6-4C02-B853-D60BE636B1A6}"/>
              </a:ext>
            </a:extLst>
          </p:cNvPr>
          <p:cNvSpPr>
            <a:spLocks noGrp="1"/>
          </p:cNvSpPr>
          <p:nvPr>
            <p:ph type="title"/>
          </p:nvPr>
        </p:nvSpPr>
        <p:spPr>
          <a:xfrm>
            <a:off x="359999" y="430718"/>
            <a:ext cx="11466875" cy="403200"/>
          </a:xfrm>
        </p:spPr>
        <p:txBody>
          <a:bodyPr vert="horz" lIns="0" tIns="0" rIns="0" bIns="0" rtlCol="0" anchor="t">
            <a:normAutofit/>
          </a:bodyPr>
          <a:lstStyle/>
          <a:p>
            <a:r>
              <a:rPr lang="lv-LV" dirty="0"/>
              <a:t>Rīgas pilsētas iedzīvotāju sociālā identitāte – lepnums būt rīdziniekam</a:t>
            </a:r>
          </a:p>
        </p:txBody>
      </p:sp>
      <p:sp>
        <p:nvSpPr>
          <p:cNvPr id="15" name="Footer Placeholder 5">
            <a:extLst>
              <a:ext uri="{FF2B5EF4-FFF2-40B4-BE49-F238E27FC236}">
                <a16:creationId xmlns:a16="http://schemas.microsoft.com/office/drawing/2014/main" id="{1B0A0B79-F925-A538-3598-11DEF83AB769}"/>
              </a:ext>
            </a:extLst>
          </p:cNvPr>
          <p:cNvSpPr>
            <a:spLocks noGrp="1"/>
          </p:cNvSpPr>
          <p:nvPr>
            <p:ph type="ftr" sz="quarter" idx="3"/>
          </p:nvPr>
        </p:nvSpPr>
        <p:spPr>
          <a:xfrm>
            <a:off x="3272400" y="6390000"/>
            <a:ext cx="7055875" cy="198000"/>
          </a:xfrm>
        </p:spPr>
        <p:txBody>
          <a:bodyPr/>
          <a:lstStyle/>
          <a:p>
            <a:endParaRPr lang="en-GB"/>
          </a:p>
        </p:txBody>
      </p:sp>
      <p:sp>
        <p:nvSpPr>
          <p:cNvPr id="11" name="Text Box 1">
            <a:extLst>
              <a:ext uri="{FF2B5EF4-FFF2-40B4-BE49-F238E27FC236}">
                <a16:creationId xmlns:a16="http://schemas.microsoft.com/office/drawing/2014/main" id="{8D037372-C534-0E43-0CCD-D5A3BFD6CCFB}"/>
              </a:ext>
            </a:extLst>
          </p:cNvPr>
          <p:cNvSpPr txBox="1">
            <a:spLocks noChangeArrowheads="1"/>
          </p:cNvSpPr>
          <p:nvPr/>
        </p:nvSpPr>
        <p:spPr bwMode="auto">
          <a:xfrm>
            <a:off x="359999" y="570446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Bāze: visi respondenti, n=802</a:t>
            </a:r>
          </a:p>
        </p:txBody>
      </p:sp>
      <p:sp>
        <p:nvSpPr>
          <p:cNvPr id="12" name="Text Box 1">
            <a:extLst>
              <a:ext uri="{FF2B5EF4-FFF2-40B4-BE49-F238E27FC236}">
                <a16:creationId xmlns:a16="http://schemas.microsoft.com/office/drawing/2014/main" id="{BFB91350-85F5-6BCB-E897-97A86E79C6D7}"/>
              </a:ext>
            </a:extLst>
          </p:cNvPr>
          <p:cNvSpPr txBox="1">
            <a:spLocks noChangeArrowheads="1"/>
          </p:cNvSpPr>
          <p:nvPr/>
        </p:nvSpPr>
        <p:spPr bwMode="auto">
          <a:xfrm>
            <a:off x="359999" y="553174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2024. gada aptaujas dati</a:t>
            </a:r>
          </a:p>
        </p:txBody>
      </p:sp>
      <p:sp>
        <p:nvSpPr>
          <p:cNvPr id="2" name="TextBox 1">
            <a:extLst>
              <a:ext uri="{FF2B5EF4-FFF2-40B4-BE49-F238E27FC236}">
                <a16:creationId xmlns:a16="http://schemas.microsoft.com/office/drawing/2014/main" id="{43B6BAA3-3080-8384-194D-09DB68588365}"/>
              </a:ext>
            </a:extLst>
          </p:cNvPr>
          <p:cNvSpPr txBox="1"/>
          <p:nvPr/>
        </p:nvSpPr>
        <p:spPr>
          <a:xfrm>
            <a:off x="359998" y="1266825"/>
            <a:ext cx="10308001" cy="184666"/>
          </a:xfrm>
          <a:prstGeom prst="rect">
            <a:avLst/>
          </a:prstGeom>
          <a:noFill/>
        </p:spPr>
        <p:txBody>
          <a:bodyPr wrap="square" lIns="0" tIns="0" rIns="0" bIns="0" rtlCol="0">
            <a:spAutoFit/>
          </a:bodyPr>
          <a:lstStyle/>
          <a:p>
            <a:r>
              <a:rPr lang="lv-LV" sz="1200" b="1"/>
              <a:t>"Cik lielā mērā Jūs lepojaties ar to, ka …"</a:t>
            </a:r>
          </a:p>
        </p:txBody>
      </p:sp>
      <p:pic>
        <p:nvPicPr>
          <p:cNvPr id="9" name="Picture 8">
            <a:extLst>
              <a:ext uri="{FF2B5EF4-FFF2-40B4-BE49-F238E27FC236}">
                <a16:creationId xmlns:a16="http://schemas.microsoft.com/office/drawing/2014/main" id="{B9E0053C-DDC7-D313-6169-0DE4ED117656}"/>
              </a:ext>
            </a:extLst>
          </p:cNvPr>
          <p:cNvPicPr>
            <a:picLocks noChangeAspect="1"/>
          </p:cNvPicPr>
          <p:nvPr/>
        </p:nvPicPr>
        <p:blipFill>
          <a:blip r:embed="rId2"/>
          <a:stretch>
            <a:fillRect/>
          </a:stretch>
        </p:blipFill>
        <p:spPr>
          <a:xfrm>
            <a:off x="2033020" y="2538288"/>
            <a:ext cx="8125959" cy="1781424"/>
          </a:xfrm>
          <a:prstGeom prst="rect">
            <a:avLst/>
          </a:prstGeom>
        </p:spPr>
      </p:pic>
      <p:sp>
        <p:nvSpPr>
          <p:cNvPr id="10" name="TextBox 9">
            <a:extLst>
              <a:ext uri="{FF2B5EF4-FFF2-40B4-BE49-F238E27FC236}">
                <a16:creationId xmlns:a16="http://schemas.microsoft.com/office/drawing/2014/main" id="{9C8E9EDA-3233-B0F0-7BBB-70A643266154}"/>
              </a:ext>
            </a:extLst>
          </p:cNvPr>
          <p:cNvSpPr txBox="1"/>
          <p:nvPr/>
        </p:nvSpPr>
        <p:spPr>
          <a:xfrm>
            <a:off x="974725" y="3421315"/>
            <a:ext cx="1219200" cy="400110"/>
          </a:xfrm>
          <a:prstGeom prst="rect">
            <a:avLst/>
          </a:prstGeom>
          <a:noFill/>
        </p:spPr>
        <p:txBody>
          <a:bodyPr wrap="square" lIns="0" tIns="0" rIns="0" bIns="0" rtlCol="0">
            <a:spAutoFit/>
          </a:bodyPr>
          <a:lstStyle/>
          <a:p>
            <a:r>
              <a:rPr lang="lv-LV" sz="2600" b="1" dirty="0">
                <a:solidFill>
                  <a:schemeClr val="tx2">
                    <a:lumMod val="60000"/>
                    <a:lumOff val="40000"/>
                  </a:schemeClr>
                </a:solidFill>
              </a:rPr>
              <a:t>79%</a:t>
            </a:r>
            <a:endParaRPr lang="en-GB" sz="2600" b="1" dirty="0" err="1">
              <a:solidFill>
                <a:schemeClr val="tx2">
                  <a:lumMod val="60000"/>
                  <a:lumOff val="40000"/>
                </a:schemeClr>
              </a:solidFill>
            </a:endParaRPr>
          </a:p>
        </p:txBody>
      </p:sp>
      <p:sp>
        <p:nvSpPr>
          <p:cNvPr id="13" name="TextBox 12">
            <a:extLst>
              <a:ext uri="{FF2B5EF4-FFF2-40B4-BE49-F238E27FC236}">
                <a16:creationId xmlns:a16="http://schemas.microsoft.com/office/drawing/2014/main" id="{55C3734F-FDED-D09F-519D-8888FF21E56E}"/>
              </a:ext>
            </a:extLst>
          </p:cNvPr>
          <p:cNvSpPr txBox="1"/>
          <p:nvPr/>
        </p:nvSpPr>
        <p:spPr>
          <a:xfrm>
            <a:off x="10607674" y="3432260"/>
            <a:ext cx="1219200" cy="400110"/>
          </a:xfrm>
          <a:prstGeom prst="rect">
            <a:avLst/>
          </a:prstGeom>
          <a:noFill/>
        </p:spPr>
        <p:txBody>
          <a:bodyPr wrap="square" lIns="0" tIns="0" rIns="0" bIns="0" rtlCol="0">
            <a:spAutoFit/>
          </a:bodyPr>
          <a:lstStyle/>
          <a:p>
            <a:r>
              <a:rPr lang="lv-LV" sz="2600" b="1" dirty="0">
                <a:solidFill>
                  <a:schemeClr val="accent5">
                    <a:lumMod val="75000"/>
                  </a:schemeClr>
                </a:solidFill>
              </a:rPr>
              <a:t>20%</a:t>
            </a:r>
            <a:endParaRPr lang="en-GB" sz="2600" b="1" dirty="0" err="1">
              <a:solidFill>
                <a:schemeClr val="accent5">
                  <a:lumMod val="75000"/>
                </a:schemeClr>
              </a:solidFill>
            </a:endParaRPr>
          </a:p>
        </p:txBody>
      </p:sp>
      <p:sp>
        <p:nvSpPr>
          <p:cNvPr id="14" name="TextBox 13">
            <a:extLst>
              <a:ext uri="{FF2B5EF4-FFF2-40B4-BE49-F238E27FC236}">
                <a16:creationId xmlns:a16="http://schemas.microsoft.com/office/drawing/2014/main" id="{1C7FD079-37F1-6291-B37F-49C4A942897B}"/>
              </a:ext>
            </a:extLst>
          </p:cNvPr>
          <p:cNvSpPr txBox="1"/>
          <p:nvPr/>
        </p:nvSpPr>
        <p:spPr>
          <a:xfrm>
            <a:off x="974725" y="3859765"/>
            <a:ext cx="1219200" cy="400110"/>
          </a:xfrm>
          <a:prstGeom prst="rect">
            <a:avLst/>
          </a:prstGeom>
          <a:noFill/>
        </p:spPr>
        <p:txBody>
          <a:bodyPr wrap="square" lIns="0" tIns="0" rIns="0" bIns="0" rtlCol="0">
            <a:spAutoFit/>
          </a:bodyPr>
          <a:lstStyle/>
          <a:p>
            <a:r>
              <a:rPr lang="lv-LV" sz="2600" b="1" dirty="0">
                <a:solidFill>
                  <a:schemeClr val="tx2">
                    <a:lumMod val="60000"/>
                    <a:lumOff val="40000"/>
                  </a:schemeClr>
                </a:solidFill>
              </a:rPr>
              <a:t>72%</a:t>
            </a:r>
            <a:endParaRPr lang="en-GB" sz="2600" b="1" dirty="0" err="1">
              <a:solidFill>
                <a:schemeClr val="tx2">
                  <a:lumMod val="60000"/>
                  <a:lumOff val="40000"/>
                </a:schemeClr>
              </a:solidFill>
            </a:endParaRPr>
          </a:p>
        </p:txBody>
      </p:sp>
      <p:sp>
        <p:nvSpPr>
          <p:cNvPr id="16" name="TextBox 15">
            <a:extLst>
              <a:ext uri="{FF2B5EF4-FFF2-40B4-BE49-F238E27FC236}">
                <a16:creationId xmlns:a16="http://schemas.microsoft.com/office/drawing/2014/main" id="{FF8ED7E3-D178-1905-0CDC-234F4E64C87B}"/>
              </a:ext>
            </a:extLst>
          </p:cNvPr>
          <p:cNvSpPr txBox="1"/>
          <p:nvPr/>
        </p:nvSpPr>
        <p:spPr>
          <a:xfrm>
            <a:off x="10607674" y="3859765"/>
            <a:ext cx="1219200" cy="400110"/>
          </a:xfrm>
          <a:prstGeom prst="rect">
            <a:avLst/>
          </a:prstGeom>
          <a:noFill/>
        </p:spPr>
        <p:txBody>
          <a:bodyPr wrap="square" lIns="0" tIns="0" rIns="0" bIns="0" rtlCol="0">
            <a:spAutoFit/>
          </a:bodyPr>
          <a:lstStyle/>
          <a:p>
            <a:r>
              <a:rPr lang="lv-LV" sz="2600" b="1" dirty="0">
                <a:solidFill>
                  <a:schemeClr val="accent5">
                    <a:lumMod val="75000"/>
                  </a:schemeClr>
                </a:solidFill>
              </a:rPr>
              <a:t>26%</a:t>
            </a:r>
            <a:endParaRPr lang="en-GB" sz="2600" b="1" dirty="0" err="1">
              <a:solidFill>
                <a:schemeClr val="accent5">
                  <a:lumMod val="75000"/>
                </a:schemeClr>
              </a:solidFill>
            </a:endParaRPr>
          </a:p>
        </p:txBody>
      </p:sp>
      <p:sp>
        <p:nvSpPr>
          <p:cNvPr id="5" name="Slide Number Placeholder 4">
            <a:extLst>
              <a:ext uri="{FF2B5EF4-FFF2-40B4-BE49-F238E27FC236}">
                <a16:creationId xmlns:a16="http://schemas.microsoft.com/office/drawing/2014/main" id="{0C4CC34C-0681-1EFE-2AFA-7F14A250D7A9}"/>
              </a:ext>
            </a:extLst>
          </p:cNvPr>
          <p:cNvSpPr>
            <a:spLocks noGrp="1"/>
          </p:cNvSpPr>
          <p:nvPr>
            <p:ph type="sldNum" sz="quarter" idx="4"/>
          </p:nvPr>
        </p:nvSpPr>
        <p:spPr/>
        <p:txBody>
          <a:bodyPr/>
          <a:lstStyle/>
          <a:p>
            <a:r>
              <a:rPr lang="en-GB" sz="1000">
                <a:solidFill>
                  <a:schemeClr val="tx1"/>
                </a:solidFill>
              </a:rPr>
              <a:t>© Kantar 2024 | </a:t>
            </a:r>
            <a:fld id="{4034BEE3-566C-4068-A777-C3A4762E861B}" type="slidenum">
              <a:rPr lang="en-GB" smtClean="0"/>
              <a:pPr/>
              <a:t>32</a:t>
            </a:fld>
            <a:endParaRPr lang="en-GB" dirty="0"/>
          </a:p>
        </p:txBody>
      </p:sp>
    </p:spTree>
    <p:extLst>
      <p:ext uri="{BB962C8B-B14F-4D97-AF65-F5344CB8AC3E}">
        <p14:creationId xmlns:p14="http://schemas.microsoft.com/office/powerpoint/2010/main" val="21441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F0A2AE-D1C6-4C02-B853-D60BE636B1A6}"/>
              </a:ext>
            </a:extLst>
          </p:cNvPr>
          <p:cNvSpPr>
            <a:spLocks noGrp="1"/>
          </p:cNvSpPr>
          <p:nvPr>
            <p:ph type="title"/>
          </p:nvPr>
        </p:nvSpPr>
        <p:spPr>
          <a:xfrm>
            <a:off x="359999" y="430718"/>
            <a:ext cx="11604839" cy="403200"/>
          </a:xfrm>
        </p:spPr>
        <p:txBody>
          <a:bodyPr vert="horz" lIns="0" tIns="0" rIns="0" bIns="0" rtlCol="0" anchor="t">
            <a:normAutofit/>
          </a:bodyPr>
          <a:lstStyle/>
          <a:p>
            <a:r>
              <a:rPr lang="lv-LV" dirty="0"/>
              <a:t>Rīgas pilsētas iedzīvotāju sociālā identitāte – lepnums būt rīdziniekam dinamikā</a:t>
            </a:r>
          </a:p>
        </p:txBody>
      </p:sp>
      <p:sp>
        <p:nvSpPr>
          <p:cNvPr id="15" name="Footer Placeholder 5">
            <a:extLst>
              <a:ext uri="{FF2B5EF4-FFF2-40B4-BE49-F238E27FC236}">
                <a16:creationId xmlns:a16="http://schemas.microsoft.com/office/drawing/2014/main" id="{1B0A0B79-F925-A538-3598-11DEF83AB769}"/>
              </a:ext>
            </a:extLst>
          </p:cNvPr>
          <p:cNvSpPr>
            <a:spLocks noGrp="1"/>
          </p:cNvSpPr>
          <p:nvPr>
            <p:ph type="ftr" sz="quarter" idx="3"/>
          </p:nvPr>
        </p:nvSpPr>
        <p:spPr>
          <a:xfrm>
            <a:off x="3272400" y="6390000"/>
            <a:ext cx="7055875" cy="198000"/>
          </a:xfrm>
        </p:spPr>
        <p:txBody>
          <a:bodyPr/>
          <a:lstStyle/>
          <a:p>
            <a:endParaRPr lang="en-GB"/>
          </a:p>
        </p:txBody>
      </p:sp>
      <p:sp>
        <p:nvSpPr>
          <p:cNvPr id="2" name="TextBox 1">
            <a:extLst>
              <a:ext uri="{FF2B5EF4-FFF2-40B4-BE49-F238E27FC236}">
                <a16:creationId xmlns:a16="http://schemas.microsoft.com/office/drawing/2014/main" id="{43B6BAA3-3080-8384-194D-09DB68588365}"/>
              </a:ext>
            </a:extLst>
          </p:cNvPr>
          <p:cNvSpPr txBox="1"/>
          <p:nvPr/>
        </p:nvSpPr>
        <p:spPr>
          <a:xfrm>
            <a:off x="359998" y="1266825"/>
            <a:ext cx="10308001" cy="184666"/>
          </a:xfrm>
          <a:prstGeom prst="rect">
            <a:avLst/>
          </a:prstGeom>
          <a:noFill/>
        </p:spPr>
        <p:txBody>
          <a:bodyPr wrap="square" lIns="0" tIns="0" rIns="0" bIns="0" rtlCol="0">
            <a:spAutoFit/>
          </a:bodyPr>
          <a:lstStyle/>
          <a:p>
            <a:r>
              <a:rPr lang="lv-LV" sz="1200" b="1" dirty="0"/>
              <a:t>"Cik lielā mērā Jūs lepojaties ar to, ka …"</a:t>
            </a:r>
          </a:p>
        </p:txBody>
      </p:sp>
      <p:pic>
        <p:nvPicPr>
          <p:cNvPr id="5" name="Picture 4">
            <a:extLst>
              <a:ext uri="{FF2B5EF4-FFF2-40B4-BE49-F238E27FC236}">
                <a16:creationId xmlns:a16="http://schemas.microsoft.com/office/drawing/2014/main" id="{BCE394F2-D3AB-20F5-EF2F-0768D9654066}"/>
              </a:ext>
            </a:extLst>
          </p:cNvPr>
          <p:cNvPicPr>
            <a:picLocks noChangeAspect="1"/>
          </p:cNvPicPr>
          <p:nvPr/>
        </p:nvPicPr>
        <p:blipFill>
          <a:blip r:embed="rId2"/>
          <a:stretch>
            <a:fillRect/>
          </a:stretch>
        </p:blipFill>
        <p:spPr>
          <a:xfrm>
            <a:off x="2349588" y="1701542"/>
            <a:ext cx="7487695" cy="3743847"/>
          </a:xfrm>
          <a:prstGeom prst="rect">
            <a:avLst/>
          </a:prstGeom>
        </p:spPr>
      </p:pic>
      <p:sp>
        <p:nvSpPr>
          <p:cNvPr id="6" name="Text Box 1">
            <a:extLst>
              <a:ext uri="{FF2B5EF4-FFF2-40B4-BE49-F238E27FC236}">
                <a16:creationId xmlns:a16="http://schemas.microsoft.com/office/drawing/2014/main" id="{D7C0793B-5CAA-159B-3023-8041DF664FFD}"/>
              </a:ext>
            </a:extLst>
          </p:cNvPr>
          <p:cNvSpPr txBox="1">
            <a:spLocks noChangeArrowheads="1"/>
          </p:cNvSpPr>
          <p:nvPr/>
        </p:nvSpPr>
        <p:spPr bwMode="auto">
          <a:xfrm>
            <a:off x="349613" y="5704469"/>
            <a:ext cx="4633891"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pt-BR" sz="1000" b="0" i="0" u="none" strike="noStrike" baseline="0" dirty="0">
                <a:solidFill>
                  <a:srgbClr val="000000"/>
                </a:solidFill>
                <a:latin typeface="Arial"/>
                <a:cs typeface="Arial"/>
              </a:rPr>
              <a:t>Bāze: visi respondenti [2017: n=804, 2021: n=802, 2024: n=802]</a:t>
            </a:r>
            <a:endParaRPr lang="lv-LV" sz="1000" b="0" i="0" u="none" strike="noStrike" baseline="0" dirty="0">
              <a:solidFill>
                <a:srgbClr val="000000"/>
              </a:solidFill>
              <a:latin typeface="Arial"/>
              <a:cs typeface="Arial"/>
            </a:endParaRPr>
          </a:p>
        </p:txBody>
      </p:sp>
      <p:sp>
        <p:nvSpPr>
          <p:cNvPr id="8" name="Text Box 1">
            <a:extLst>
              <a:ext uri="{FF2B5EF4-FFF2-40B4-BE49-F238E27FC236}">
                <a16:creationId xmlns:a16="http://schemas.microsoft.com/office/drawing/2014/main" id="{3E605757-6E29-A0D4-4F4E-48886A17EC8A}"/>
              </a:ext>
            </a:extLst>
          </p:cNvPr>
          <p:cNvSpPr txBox="1">
            <a:spLocks noChangeArrowheads="1"/>
          </p:cNvSpPr>
          <p:nvPr/>
        </p:nvSpPr>
        <p:spPr bwMode="auto">
          <a:xfrm>
            <a:off x="356843" y="5531749"/>
            <a:ext cx="3481511"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2017., 2021. un 2024. gada aptauju dati</a:t>
            </a:r>
          </a:p>
        </p:txBody>
      </p:sp>
      <p:sp>
        <p:nvSpPr>
          <p:cNvPr id="10" name="TextBox 9">
            <a:extLst>
              <a:ext uri="{FF2B5EF4-FFF2-40B4-BE49-F238E27FC236}">
                <a16:creationId xmlns:a16="http://schemas.microsoft.com/office/drawing/2014/main" id="{16099CF2-7DEB-5EA4-C955-B5C3B322C76E}"/>
              </a:ext>
            </a:extLst>
          </p:cNvPr>
          <p:cNvSpPr txBox="1"/>
          <p:nvPr/>
        </p:nvSpPr>
        <p:spPr>
          <a:xfrm>
            <a:off x="1001200" y="2067337"/>
            <a:ext cx="1219200" cy="400110"/>
          </a:xfrm>
          <a:prstGeom prst="rect">
            <a:avLst/>
          </a:prstGeom>
          <a:noFill/>
        </p:spPr>
        <p:txBody>
          <a:bodyPr wrap="square" lIns="0" tIns="0" rIns="0" bIns="0" rtlCol="0">
            <a:spAutoFit/>
          </a:bodyPr>
          <a:lstStyle/>
          <a:p>
            <a:r>
              <a:rPr lang="lv-LV" sz="2600" b="1" dirty="0">
                <a:solidFill>
                  <a:schemeClr val="tx2">
                    <a:lumMod val="60000"/>
                    <a:lumOff val="40000"/>
                  </a:schemeClr>
                </a:solidFill>
              </a:rPr>
              <a:t>79%</a:t>
            </a:r>
            <a:endParaRPr lang="en-GB" sz="2600" b="1" dirty="0" err="1">
              <a:solidFill>
                <a:schemeClr val="tx2">
                  <a:lumMod val="60000"/>
                  <a:lumOff val="40000"/>
                </a:schemeClr>
              </a:solidFill>
            </a:endParaRPr>
          </a:p>
        </p:txBody>
      </p:sp>
      <p:sp>
        <p:nvSpPr>
          <p:cNvPr id="13" name="TextBox 12">
            <a:extLst>
              <a:ext uri="{FF2B5EF4-FFF2-40B4-BE49-F238E27FC236}">
                <a16:creationId xmlns:a16="http://schemas.microsoft.com/office/drawing/2014/main" id="{ABAD1195-DBF4-4150-0A64-C230D3163ABF}"/>
              </a:ext>
            </a:extLst>
          </p:cNvPr>
          <p:cNvSpPr txBox="1"/>
          <p:nvPr/>
        </p:nvSpPr>
        <p:spPr>
          <a:xfrm>
            <a:off x="10499726" y="2044971"/>
            <a:ext cx="1219200" cy="400110"/>
          </a:xfrm>
          <a:prstGeom prst="rect">
            <a:avLst/>
          </a:prstGeom>
          <a:noFill/>
        </p:spPr>
        <p:txBody>
          <a:bodyPr wrap="square" lIns="0" tIns="0" rIns="0" bIns="0" rtlCol="0">
            <a:spAutoFit/>
          </a:bodyPr>
          <a:lstStyle/>
          <a:p>
            <a:r>
              <a:rPr lang="lv-LV" sz="2600" b="1" dirty="0">
                <a:solidFill>
                  <a:schemeClr val="accent5">
                    <a:lumMod val="75000"/>
                  </a:schemeClr>
                </a:solidFill>
              </a:rPr>
              <a:t>20%</a:t>
            </a:r>
            <a:endParaRPr lang="en-GB" sz="2600" b="1" dirty="0" err="1">
              <a:solidFill>
                <a:schemeClr val="accent5">
                  <a:lumMod val="75000"/>
                </a:schemeClr>
              </a:solidFill>
            </a:endParaRPr>
          </a:p>
        </p:txBody>
      </p:sp>
      <p:sp>
        <p:nvSpPr>
          <p:cNvPr id="14" name="TextBox 13">
            <a:extLst>
              <a:ext uri="{FF2B5EF4-FFF2-40B4-BE49-F238E27FC236}">
                <a16:creationId xmlns:a16="http://schemas.microsoft.com/office/drawing/2014/main" id="{337FAE7F-0D3C-CED8-46DB-4D0B39CDF184}"/>
              </a:ext>
            </a:extLst>
          </p:cNvPr>
          <p:cNvSpPr txBox="1"/>
          <p:nvPr/>
        </p:nvSpPr>
        <p:spPr>
          <a:xfrm>
            <a:off x="1001200" y="4339645"/>
            <a:ext cx="1219200" cy="400110"/>
          </a:xfrm>
          <a:prstGeom prst="rect">
            <a:avLst/>
          </a:prstGeom>
          <a:noFill/>
        </p:spPr>
        <p:txBody>
          <a:bodyPr wrap="square" lIns="0" tIns="0" rIns="0" bIns="0" rtlCol="0">
            <a:spAutoFit/>
          </a:bodyPr>
          <a:lstStyle/>
          <a:p>
            <a:r>
              <a:rPr lang="lv-LV" sz="2600" b="1" dirty="0">
                <a:solidFill>
                  <a:schemeClr val="tx2">
                    <a:lumMod val="60000"/>
                    <a:lumOff val="40000"/>
                  </a:schemeClr>
                </a:solidFill>
              </a:rPr>
              <a:t>72%</a:t>
            </a:r>
            <a:endParaRPr lang="en-GB" sz="2600" b="1" dirty="0" err="1">
              <a:solidFill>
                <a:schemeClr val="tx2">
                  <a:lumMod val="60000"/>
                  <a:lumOff val="40000"/>
                </a:schemeClr>
              </a:solidFill>
            </a:endParaRPr>
          </a:p>
        </p:txBody>
      </p:sp>
      <p:sp>
        <p:nvSpPr>
          <p:cNvPr id="16" name="TextBox 15">
            <a:extLst>
              <a:ext uri="{FF2B5EF4-FFF2-40B4-BE49-F238E27FC236}">
                <a16:creationId xmlns:a16="http://schemas.microsoft.com/office/drawing/2014/main" id="{30F0EC25-E25B-DC9A-D1DB-69A75E9310F0}"/>
              </a:ext>
            </a:extLst>
          </p:cNvPr>
          <p:cNvSpPr txBox="1"/>
          <p:nvPr/>
        </p:nvSpPr>
        <p:spPr>
          <a:xfrm>
            <a:off x="10499726" y="4408504"/>
            <a:ext cx="1219200" cy="400110"/>
          </a:xfrm>
          <a:prstGeom prst="rect">
            <a:avLst/>
          </a:prstGeom>
          <a:noFill/>
        </p:spPr>
        <p:txBody>
          <a:bodyPr wrap="square" lIns="0" tIns="0" rIns="0" bIns="0" rtlCol="0">
            <a:spAutoFit/>
          </a:bodyPr>
          <a:lstStyle/>
          <a:p>
            <a:r>
              <a:rPr lang="lv-LV" sz="2600" b="1" dirty="0">
                <a:solidFill>
                  <a:schemeClr val="accent5">
                    <a:lumMod val="75000"/>
                  </a:schemeClr>
                </a:solidFill>
              </a:rPr>
              <a:t>26%</a:t>
            </a:r>
            <a:endParaRPr lang="en-GB" sz="2600" b="1" dirty="0" err="1">
              <a:solidFill>
                <a:schemeClr val="accent5">
                  <a:lumMod val="75000"/>
                </a:schemeClr>
              </a:solidFill>
            </a:endParaRPr>
          </a:p>
        </p:txBody>
      </p:sp>
      <p:cxnSp>
        <p:nvCxnSpPr>
          <p:cNvPr id="17" name="Straight Arrow Connector 16">
            <a:extLst>
              <a:ext uri="{FF2B5EF4-FFF2-40B4-BE49-F238E27FC236}">
                <a16:creationId xmlns:a16="http://schemas.microsoft.com/office/drawing/2014/main" id="{2FD78448-C97C-9706-08CF-B2190D192E10}"/>
              </a:ext>
            </a:extLst>
          </p:cNvPr>
          <p:cNvCxnSpPr/>
          <p:nvPr/>
        </p:nvCxnSpPr>
        <p:spPr>
          <a:xfrm flipV="1">
            <a:off x="911233" y="4456409"/>
            <a:ext cx="0" cy="17614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085B514-218C-C3A5-EE10-70C0D97E7D31}"/>
              </a:ext>
            </a:extLst>
          </p:cNvPr>
          <p:cNvCxnSpPr/>
          <p:nvPr/>
        </p:nvCxnSpPr>
        <p:spPr>
          <a:xfrm>
            <a:off x="11266208" y="4524479"/>
            <a:ext cx="0" cy="1857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E14123B-AFCA-76CA-92A5-5A55F407E7A1}"/>
              </a:ext>
            </a:extLst>
          </p:cNvPr>
          <p:cNvCxnSpPr/>
          <p:nvPr/>
        </p:nvCxnSpPr>
        <p:spPr>
          <a:xfrm>
            <a:off x="10356826" y="3726842"/>
            <a:ext cx="0" cy="1857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78BB4C4-111F-13E0-DF52-34B02E285AC0}"/>
              </a:ext>
            </a:extLst>
          </p:cNvPr>
          <p:cNvCxnSpPr/>
          <p:nvPr/>
        </p:nvCxnSpPr>
        <p:spPr>
          <a:xfrm flipV="1">
            <a:off x="9699209" y="3717317"/>
            <a:ext cx="0" cy="17614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Text Box 1">
            <a:extLst>
              <a:ext uri="{FF2B5EF4-FFF2-40B4-BE49-F238E27FC236}">
                <a16:creationId xmlns:a16="http://schemas.microsoft.com/office/drawing/2014/main" id="{F7D3EDAD-EBB1-52D4-A1C9-24C5B5278190}"/>
              </a:ext>
            </a:extLst>
          </p:cNvPr>
          <p:cNvSpPr txBox="1">
            <a:spLocks noChangeArrowheads="1"/>
          </p:cNvSpPr>
          <p:nvPr/>
        </p:nvSpPr>
        <p:spPr bwMode="auto">
          <a:xfrm>
            <a:off x="7201732" y="3661916"/>
            <a:ext cx="4633891"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0">
              <a:defRPr sz="1000"/>
            </a:pPr>
            <a:r>
              <a:rPr lang="pt-BR" sz="1000" b="0" i="0" u="none" strike="noStrike" baseline="0" dirty="0">
                <a:solidFill>
                  <a:srgbClr val="000000"/>
                </a:solidFill>
                <a:latin typeface="Arial"/>
                <a:cs typeface="Arial"/>
              </a:rPr>
              <a:t>Rādītājs ir statistiski nozīmīgi </a:t>
            </a:r>
            <a:endParaRPr lang="lv-LV" sz="1000" b="0" i="0" u="none" strike="noStrike" baseline="0" dirty="0">
              <a:solidFill>
                <a:srgbClr val="000000"/>
              </a:solidFill>
              <a:latin typeface="Arial"/>
              <a:cs typeface="Arial"/>
            </a:endParaRPr>
          </a:p>
          <a:p>
            <a:pPr algn="r" rtl="0">
              <a:defRPr sz="1000"/>
            </a:pPr>
            <a:r>
              <a:rPr lang="lv-LV" sz="1000" b="0" i="0" u="none" strike="noStrike" baseline="0" dirty="0">
                <a:solidFill>
                  <a:srgbClr val="000000"/>
                </a:solidFill>
                <a:latin typeface="Arial"/>
                <a:cs typeface="Arial"/>
              </a:rPr>
              <a:t>a</a:t>
            </a:r>
            <a:r>
              <a:rPr lang="pt-BR" sz="1000" b="0" i="0" u="none" strike="noStrike" baseline="0" dirty="0">
                <a:solidFill>
                  <a:srgbClr val="000000"/>
                </a:solidFill>
                <a:latin typeface="Arial"/>
                <a:cs typeface="Arial"/>
              </a:rPr>
              <a:t>ugstāks</a:t>
            </a:r>
            <a:r>
              <a:rPr lang="lv-LV" sz="1000" b="0" i="0" u="none" strike="noStrike" baseline="0" dirty="0">
                <a:solidFill>
                  <a:srgbClr val="000000"/>
                </a:solidFill>
                <a:latin typeface="Arial"/>
                <a:cs typeface="Arial"/>
              </a:rPr>
              <a:t>   </a:t>
            </a:r>
            <a:r>
              <a:rPr lang="pt-BR" sz="1000" b="0" i="0" u="none" strike="noStrike" baseline="0" dirty="0">
                <a:solidFill>
                  <a:srgbClr val="000000"/>
                </a:solidFill>
                <a:latin typeface="Arial"/>
                <a:cs typeface="Arial"/>
              </a:rPr>
              <a:t> zemāks nekā 2017. gadā</a:t>
            </a:r>
            <a:endParaRPr lang="lv-LV" sz="1000" b="0" i="0" u="none" strike="noStrike" baseline="0" dirty="0">
              <a:solidFill>
                <a:srgbClr val="000000"/>
              </a:solidFill>
              <a:latin typeface="Arial"/>
              <a:cs typeface="Arial"/>
            </a:endParaRPr>
          </a:p>
        </p:txBody>
      </p:sp>
      <p:cxnSp>
        <p:nvCxnSpPr>
          <p:cNvPr id="25" name="Straight Arrow Connector 24">
            <a:extLst>
              <a:ext uri="{FF2B5EF4-FFF2-40B4-BE49-F238E27FC236}">
                <a16:creationId xmlns:a16="http://schemas.microsoft.com/office/drawing/2014/main" id="{1560279D-84BE-22FD-819E-8E26CFAE27C0}"/>
              </a:ext>
            </a:extLst>
          </p:cNvPr>
          <p:cNvCxnSpPr/>
          <p:nvPr/>
        </p:nvCxnSpPr>
        <p:spPr>
          <a:xfrm flipV="1">
            <a:off x="879177" y="2177452"/>
            <a:ext cx="0" cy="17614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CDD67EE-F0E0-EA2C-FFFD-249DF7918D9B}"/>
              </a:ext>
            </a:extLst>
          </p:cNvPr>
          <p:cNvCxnSpPr/>
          <p:nvPr/>
        </p:nvCxnSpPr>
        <p:spPr>
          <a:xfrm>
            <a:off x="10393814" y="5832332"/>
            <a:ext cx="0" cy="1857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397514F-80EF-C17F-A9C9-1F4286EDC747}"/>
              </a:ext>
            </a:extLst>
          </p:cNvPr>
          <p:cNvCxnSpPr/>
          <p:nvPr/>
        </p:nvCxnSpPr>
        <p:spPr>
          <a:xfrm flipV="1">
            <a:off x="9736197" y="5822807"/>
            <a:ext cx="0" cy="17614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8" name="Text Box 1">
            <a:extLst>
              <a:ext uri="{FF2B5EF4-FFF2-40B4-BE49-F238E27FC236}">
                <a16:creationId xmlns:a16="http://schemas.microsoft.com/office/drawing/2014/main" id="{5AF0140F-2565-1C3B-8D4C-23A00808E03B}"/>
              </a:ext>
            </a:extLst>
          </p:cNvPr>
          <p:cNvSpPr txBox="1">
            <a:spLocks noChangeArrowheads="1"/>
          </p:cNvSpPr>
          <p:nvPr/>
        </p:nvSpPr>
        <p:spPr bwMode="auto">
          <a:xfrm>
            <a:off x="7238720" y="5767406"/>
            <a:ext cx="4633891"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0">
              <a:defRPr sz="1000"/>
            </a:pPr>
            <a:r>
              <a:rPr lang="pt-BR" sz="1000" b="0" i="0" u="none" strike="noStrike" baseline="0" dirty="0">
                <a:solidFill>
                  <a:srgbClr val="000000"/>
                </a:solidFill>
                <a:latin typeface="Arial"/>
                <a:cs typeface="Arial"/>
              </a:rPr>
              <a:t>Rādītājs ir statistiski nozīmīgi </a:t>
            </a:r>
            <a:endParaRPr lang="lv-LV" sz="1000" b="0" i="0" u="none" strike="noStrike" baseline="0" dirty="0">
              <a:solidFill>
                <a:srgbClr val="000000"/>
              </a:solidFill>
              <a:latin typeface="Arial"/>
              <a:cs typeface="Arial"/>
            </a:endParaRPr>
          </a:p>
          <a:p>
            <a:pPr algn="r" rtl="0">
              <a:defRPr sz="1000"/>
            </a:pPr>
            <a:r>
              <a:rPr lang="lv-LV" sz="1000" b="0" i="0" u="none" strike="noStrike" baseline="0" dirty="0">
                <a:solidFill>
                  <a:srgbClr val="000000"/>
                </a:solidFill>
                <a:latin typeface="Arial"/>
                <a:cs typeface="Arial"/>
              </a:rPr>
              <a:t>a</a:t>
            </a:r>
            <a:r>
              <a:rPr lang="pt-BR" sz="1000" b="0" i="0" u="none" strike="noStrike" baseline="0" dirty="0">
                <a:solidFill>
                  <a:srgbClr val="000000"/>
                </a:solidFill>
                <a:latin typeface="Arial"/>
                <a:cs typeface="Arial"/>
              </a:rPr>
              <a:t>ugstāks</a:t>
            </a:r>
            <a:r>
              <a:rPr lang="lv-LV" sz="1000" b="0" i="0" u="none" strike="noStrike" baseline="0" dirty="0">
                <a:solidFill>
                  <a:srgbClr val="000000"/>
                </a:solidFill>
                <a:latin typeface="Arial"/>
                <a:cs typeface="Arial"/>
              </a:rPr>
              <a:t>   </a:t>
            </a:r>
            <a:r>
              <a:rPr lang="pt-BR" sz="1000" b="0" i="0" u="none" strike="noStrike" baseline="0" dirty="0">
                <a:solidFill>
                  <a:srgbClr val="000000"/>
                </a:solidFill>
                <a:latin typeface="Arial"/>
                <a:cs typeface="Arial"/>
              </a:rPr>
              <a:t> zemāks nekā 20</a:t>
            </a:r>
            <a:r>
              <a:rPr lang="lv-LV" sz="1000" b="0" i="0" u="none" strike="noStrike" baseline="0" dirty="0">
                <a:solidFill>
                  <a:srgbClr val="000000"/>
                </a:solidFill>
                <a:latin typeface="Arial"/>
                <a:cs typeface="Arial"/>
              </a:rPr>
              <a:t>21</a:t>
            </a:r>
            <a:r>
              <a:rPr lang="pt-BR" sz="1000" b="0" i="0" u="none" strike="noStrike" baseline="0" dirty="0">
                <a:solidFill>
                  <a:srgbClr val="000000"/>
                </a:solidFill>
                <a:latin typeface="Arial"/>
                <a:cs typeface="Arial"/>
              </a:rPr>
              <a:t>. gadā</a:t>
            </a:r>
            <a:endParaRPr lang="lv-LV" sz="1000" b="0" i="0" u="none" strike="noStrike" baseline="0" dirty="0">
              <a:solidFill>
                <a:srgbClr val="000000"/>
              </a:solidFill>
              <a:latin typeface="Arial"/>
              <a:cs typeface="Arial"/>
            </a:endParaRPr>
          </a:p>
        </p:txBody>
      </p:sp>
      <p:sp>
        <p:nvSpPr>
          <p:cNvPr id="11" name="Text Box 1">
            <a:extLst>
              <a:ext uri="{FF2B5EF4-FFF2-40B4-BE49-F238E27FC236}">
                <a16:creationId xmlns:a16="http://schemas.microsoft.com/office/drawing/2014/main" id="{854FFB67-38A5-315C-90DA-5D191FEF306A}"/>
              </a:ext>
            </a:extLst>
          </p:cNvPr>
          <p:cNvSpPr txBox="1">
            <a:spLocks noChangeArrowheads="1"/>
          </p:cNvSpPr>
          <p:nvPr/>
        </p:nvSpPr>
        <p:spPr bwMode="auto">
          <a:xfrm>
            <a:off x="349612" y="5872103"/>
            <a:ext cx="4633891"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*Atbilžu variants tika iekļauts pētījumā, sākot ar 2021. gadu</a:t>
            </a:r>
          </a:p>
        </p:txBody>
      </p:sp>
      <p:sp>
        <p:nvSpPr>
          <p:cNvPr id="9" name="Slide Number Placeholder 8">
            <a:extLst>
              <a:ext uri="{FF2B5EF4-FFF2-40B4-BE49-F238E27FC236}">
                <a16:creationId xmlns:a16="http://schemas.microsoft.com/office/drawing/2014/main" id="{9B6DFEEE-52BE-E668-37B3-D212858F1FA6}"/>
              </a:ext>
            </a:extLst>
          </p:cNvPr>
          <p:cNvSpPr>
            <a:spLocks noGrp="1"/>
          </p:cNvSpPr>
          <p:nvPr>
            <p:ph type="sldNum" sz="quarter" idx="4"/>
          </p:nvPr>
        </p:nvSpPr>
        <p:spPr/>
        <p:txBody>
          <a:bodyPr/>
          <a:lstStyle/>
          <a:p>
            <a:r>
              <a:rPr lang="en-GB" sz="1000">
                <a:solidFill>
                  <a:schemeClr val="tx1"/>
                </a:solidFill>
              </a:rPr>
              <a:t>© Kantar 2024 | </a:t>
            </a:r>
            <a:fld id="{4034BEE3-566C-4068-A777-C3A4762E861B}" type="slidenum">
              <a:rPr lang="en-GB" smtClean="0"/>
              <a:pPr/>
              <a:t>33</a:t>
            </a:fld>
            <a:endParaRPr lang="en-GB" dirty="0"/>
          </a:p>
        </p:txBody>
      </p:sp>
    </p:spTree>
    <p:extLst>
      <p:ext uri="{BB962C8B-B14F-4D97-AF65-F5344CB8AC3E}">
        <p14:creationId xmlns:p14="http://schemas.microsoft.com/office/powerpoint/2010/main" val="127419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F0A2AE-D1C6-4C02-B853-D60BE636B1A6}"/>
              </a:ext>
            </a:extLst>
          </p:cNvPr>
          <p:cNvSpPr>
            <a:spLocks noGrp="1"/>
          </p:cNvSpPr>
          <p:nvPr>
            <p:ph type="title"/>
          </p:nvPr>
        </p:nvSpPr>
        <p:spPr>
          <a:xfrm>
            <a:off x="359999" y="430718"/>
            <a:ext cx="11604839" cy="403200"/>
          </a:xfrm>
        </p:spPr>
        <p:txBody>
          <a:bodyPr vert="horz" lIns="0" tIns="0" rIns="0" bIns="0" rtlCol="0" anchor="t">
            <a:normAutofit/>
          </a:bodyPr>
          <a:lstStyle/>
          <a:p>
            <a:r>
              <a:rPr lang="lv-LV" dirty="0"/>
              <a:t>Rīgas pilsētas iedzīvotāju sociālā identitāte – ekonomiskā stāvokļa tendences </a:t>
            </a:r>
          </a:p>
        </p:txBody>
      </p:sp>
      <p:sp>
        <p:nvSpPr>
          <p:cNvPr id="15" name="Footer Placeholder 5">
            <a:extLst>
              <a:ext uri="{FF2B5EF4-FFF2-40B4-BE49-F238E27FC236}">
                <a16:creationId xmlns:a16="http://schemas.microsoft.com/office/drawing/2014/main" id="{1B0A0B79-F925-A538-3598-11DEF83AB769}"/>
              </a:ext>
            </a:extLst>
          </p:cNvPr>
          <p:cNvSpPr>
            <a:spLocks noGrp="1"/>
          </p:cNvSpPr>
          <p:nvPr>
            <p:ph type="ftr" sz="quarter" idx="3"/>
          </p:nvPr>
        </p:nvSpPr>
        <p:spPr>
          <a:xfrm>
            <a:off x="3272400" y="6390000"/>
            <a:ext cx="7055875" cy="198000"/>
          </a:xfrm>
        </p:spPr>
        <p:txBody>
          <a:bodyPr/>
          <a:lstStyle/>
          <a:p>
            <a:endParaRPr lang="en-GB"/>
          </a:p>
        </p:txBody>
      </p:sp>
      <p:graphicFrame>
        <p:nvGraphicFramePr>
          <p:cNvPr id="3" name="Diagram 2">
            <a:extLst>
              <a:ext uri="{FF2B5EF4-FFF2-40B4-BE49-F238E27FC236}">
                <a16:creationId xmlns:a16="http://schemas.microsoft.com/office/drawing/2014/main" id="{852648DC-B5C8-A871-900B-07A2A0551BF3}"/>
              </a:ext>
            </a:extLst>
          </p:cNvPr>
          <p:cNvGraphicFramePr/>
          <p:nvPr>
            <p:extLst>
              <p:ext uri="{D42A27DB-BD31-4B8C-83A1-F6EECF244321}">
                <p14:modId xmlns:p14="http://schemas.microsoft.com/office/powerpoint/2010/main" val="627214083"/>
              </p:ext>
            </p:extLst>
          </p:nvPr>
        </p:nvGraphicFramePr>
        <p:xfrm>
          <a:off x="1197934" y="1121434"/>
          <a:ext cx="9193842" cy="4392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traight Connector 5">
            <a:extLst>
              <a:ext uri="{FF2B5EF4-FFF2-40B4-BE49-F238E27FC236}">
                <a16:creationId xmlns:a16="http://schemas.microsoft.com/office/drawing/2014/main" id="{D5CECBF1-68AC-B0EF-5F87-F4C0E14E007F}"/>
              </a:ext>
            </a:extLst>
          </p:cNvPr>
          <p:cNvSpPr/>
          <p:nvPr/>
        </p:nvSpPr>
        <p:spPr>
          <a:xfrm>
            <a:off x="1197934" y="5095622"/>
            <a:ext cx="9193842"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lv-LV"/>
          </a:p>
        </p:txBody>
      </p:sp>
      <p:grpSp>
        <p:nvGrpSpPr>
          <p:cNvPr id="8" name="Group 7">
            <a:extLst>
              <a:ext uri="{FF2B5EF4-FFF2-40B4-BE49-F238E27FC236}">
                <a16:creationId xmlns:a16="http://schemas.microsoft.com/office/drawing/2014/main" id="{BB61497D-FD63-484A-2839-9877819AF92B}"/>
              </a:ext>
            </a:extLst>
          </p:cNvPr>
          <p:cNvGrpSpPr/>
          <p:nvPr/>
        </p:nvGrpSpPr>
        <p:grpSpPr>
          <a:xfrm>
            <a:off x="3556583" y="4430071"/>
            <a:ext cx="6835193" cy="665551"/>
            <a:chOff x="2390398" y="2408745"/>
            <a:chExt cx="6835193" cy="665551"/>
          </a:xfrm>
        </p:grpSpPr>
        <p:sp>
          <p:nvSpPr>
            <p:cNvPr id="9" name="Rectangle 8">
              <a:extLst>
                <a:ext uri="{FF2B5EF4-FFF2-40B4-BE49-F238E27FC236}">
                  <a16:creationId xmlns:a16="http://schemas.microsoft.com/office/drawing/2014/main" id="{C5B7E04A-154C-D05A-ECE7-0D5690C58FC5}"/>
                </a:ext>
              </a:extLst>
            </p:cNvPr>
            <p:cNvSpPr/>
            <p:nvPr/>
          </p:nvSpPr>
          <p:spPr>
            <a:xfrm>
              <a:off x="2390398" y="2408745"/>
              <a:ext cx="6803443" cy="66555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lv-LV"/>
            </a:p>
          </p:txBody>
        </p:sp>
        <p:sp>
          <p:nvSpPr>
            <p:cNvPr id="10" name="TextBox 9">
              <a:extLst>
                <a:ext uri="{FF2B5EF4-FFF2-40B4-BE49-F238E27FC236}">
                  <a16:creationId xmlns:a16="http://schemas.microsoft.com/office/drawing/2014/main" id="{9F67D54A-A3B7-043B-7D57-F5744608174C}"/>
                </a:ext>
              </a:extLst>
            </p:cNvPr>
            <p:cNvSpPr txBox="1"/>
            <p:nvPr/>
          </p:nvSpPr>
          <p:spPr>
            <a:xfrm>
              <a:off x="2422148" y="2408745"/>
              <a:ext cx="6803443" cy="66555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lv-LV" sz="1200" kern="1200" dirty="0"/>
                <a:t>salīdzinoši retāk:</a:t>
              </a:r>
              <a:endParaRPr lang="lv-LV" sz="1200" kern="1200" dirty="0">
                <a:solidFill>
                  <a:srgbClr val="333333">
                    <a:hueOff val="0"/>
                    <a:satOff val="0"/>
                    <a:lumOff val="0"/>
                    <a:alphaOff val="0"/>
                  </a:srgbClr>
                </a:solidFill>
                <a:latin typeface="Arial"/>
                <a:ea typeface="+mn-ea"/>
                <a:cs typeface="+mn-cs"/>
              </a:endParaRPr>
            </a:p>
          </p:txBody>
        </p:sp>
      </p:grpSp>
      <p:grpSp>
        <p:nvGrpSpPr>
          <p:cNvPr id="11" name="Group 10">
            <a:extLst>
              <a:ext uri="{FF2B5EF4-FFF2-40B4-BE49-F238E27FC236}">
                <a16:creationId xmlns:a16="http://schemas.microsoft.com/office/drawing/2014/main" id="{D63B0FFF-273C-8EE5-C817-AAFFE338D06C}"/>
              </a:ext>
            </a:extLst>
          </p:cNvPr>
          <p:cNvGrpSpPr/>
          <p:nvPr/>
        </p:nvGrpSpPr>
        <p:grpSpPr>
          <a:xfrm>
            <a:off x="1134433" y="5031564"/>
            <a:ext cx="9257343" cy="622501"/>
            <a:chOff x="0" y="2666521"/>
            <a:chExt cx="9257343" cy="1725217"/>
          </a:xfrm>
        </p:grpSpPr>
        <p:sp>
          <p:nvSpPr>
            <p:cNvPr id="12" name="Rectangle 11">
              <a:extLst>
                <a:ext uri="{FF2B5EF4-FFF2-40B4-BE49-F238E27FC236}">
                  <a16:creationId xmlns:a16="http://schemas.microsoft.com/office/drawing/2014/main" id="{0334EBB6-9E69-7FDB-E706-9B1F4E60610E}"/>
                </a:ext>
              </a:extLst>
            </p:cNvPr>
            <p:cNvSpPr/>
            <p:nvPr/>
          </p:nvSpPr>
          <p:spPr>
            <a:xfrm>
              <a:off x="0" y="3060436"/>
              <a:ext cx="9193842" cy="133130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lv-LV"/>
            </a:p>
          </p:txBody>
        </p:sp>
        <p:sp>
          <p:nvSpPr>
            <p:cNvPr id="13" name="TextBox 12">
              <a:extLst>
                <a:ext uri="{FF2B5EF4-FFF2-40B4-BE49-F238E27FC236}">
                  <a16:creationId xmlns:a16="http://schemas.microsoft.com/office/drawing/2014/main" id="{70176F08-0C34-CDF8-D474-F231771F2CA0}"/>
                </a:ext>
              </a:extLst>
            </p:cNvPr>
            <p:cNvSpPr txBox="1"/>
            <p:nvPr/>
          </p:nvSpPr>
          <p:spPr>
            <a:xfrm>
              <a:off x="63501" y="2666521"/>
              <a:ext cx="9193842" cy="133130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endParaRPr lang="lv-LV" sz="1200" b="0" kern="1200" dirty="0">
                <a:solidFill>
                  <a:srgbClr val="333333"/>
                </a:solidFill>
                <a:latin typeface="Arial"/>
                <a:ea typeface="+mn-ea"/>
                <a:cs typeface="+mn-cs"/>
              </a:endParaRPr>
            </a:p>
            <a:p>
              <a:pPr marL="114300" lvl="1" indent="-114300" algn="l" defTabSz="533400">
                <a:lnSpc>
                  <a:spcPct val="90000"/>
                </a:lnSpc>
                <a:spcBef>
                  <a:spcPct val="0"/>
                </a:spcBef>
                <a:spcAft>
                  <a:spcPct val="15000"/>
                </a:spcAft>
                <a:buChar char="•"/>
              </a:pPr>
              <a:r>
                <a:rPr lang="lv-LV" sz="1200" b="1" kern="1200" dirty="0">
                  <a:solidFill>
                    <a:srgbClr val="333333"/>
                  </a:solidFill>
                  <a:latin typeface="Arial"/>
                  <a:ea typeface="+mn-ea"/>
                  <a:cs typeface="+mn-cs"/>
                </a:rPr>
                <a:t>plāno tuvākā gada laikā pārcelties no Rīgas uz dzīvi citur Latvijā vai ārpus tās</a:t>
              </a:r>
              <a:r>
                <a:rPr lang="lv-LV" sz="1200" b="0" kern="1200" dirty="0">
                  <a:solidFill>
                    <a:srgbClr val="333333"/>
                  </a:solidFill>
                  <a:latin typeface="Arial"/>
                  <a:ea typeface="+mn-ea"/>
                  <a:cs typeface="+mn-cs"/>
                </a:rPr>
                <a:t>.</a:t>
              </a:r>
            </a:p>
          </p:txBody>
        </p:sp>
      </p:grpSp>
      <p:sp>
        <p:nvSpPr>
          <p:cNvPr id="5" name="Slide Number Placeholder 4">
            <a:extLst>
              <a:ext uri="{FF2B5EF4-FFF2-40B4-BE49-F238E27FC236}">
                <a16:creationId xmlns:a16="http://schemas.microsoft.com/office/drawing/2014/main" id="{E4F575EC-EDEB-2011-093D-F58E3F18E463}"/>
              </a:ext>
            </a:extLst>
          </p:cNvPr>
          <p:cNvSpPr>
            <a:spLocks noGrp="1"/>
          </p:cNvSpPr>
          <p:nvPr>
            <p:ph type="sldNum" sz="quarter" idx="4"/>
          </p:nvPr>
        </p:nvSpPr>
        <p:spPr/>
        <p:txBody>
          <a:bodyPr/>
          <a:lstStyle/>
          <a:p>
            <a:r>
              <a:rPr lang="en-GB" sz="1000">
                <a:solidFill>
                  <a:schemeClr val="tx1"/>
                </a:solidFill>
              </a:rPr>
              <a:t>© Kantar 2024 | </a:t>
            </a:r>
            <a:fld id="{4034BEE3-566C-4068-A777-C3A4762E861B}" type="slidenum">
              <a:rPr lang="en-GB" smtClean="0"/>
              <a:pPr/>
              <a:t>34</a:t>
            </a:fld>
            <a:endParaRPr lang="en-GB" dirty="0"/>
          </a:p>
        </p:txBody>
      </p:sp>
    </p:spTree>
    <p:extLst>
      <p:ext uri="{BB962C8B-B14F-4D97-AF65-F5344CB8AC3E}">
        <p14:creationId xmlns:p14="http://schemas.microsoft.com/office/powerpoint/2010/main" val="316401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F0A2AE-D1C6-4C02-B853-D60BE636B1A6}"/>
              </a:ext>
            </a:extLst>
          </p:cNvPr>
          <p:cNvSpPr>
            <a:spLocks noGrp="1"/>
          </p:cNvSpPr>
          <p:nvPr>
            <p:ph type="title"/>
          </p:nvPr>
        </p:nvSpPr>
        <p:spPr>
          <a:xfrm>
            <a:off x="359999" y="430718"/>
            <a:ext cx="11466875" cy="403200"/>
          </a:xfrm>
        </p:spPr>
        <p:txBody>
          <a:bodyPr vert="horz" lIns="0" tIns="0" rIns="0" bIns="0" rtlCol="0" anchor="t">
            <a:normAutofit/>
          </a:bodyPr>
          <a:lstStyle/>
          <a:p>
            <a:r>
              <a:rPr lang="lv-LV" dirty="0"/>
              <a:t>Pētījuma rekomendācijas</a:t>
            </a:r>
          </a:p>
        </p:txBody>
      </p:sp>
      <p:sp>
        <p:nvSpPr>
          <p:cNvPr id="29" name="Footer Placeholder 5">
            <a:extLst>
              <a:ext uri="{FF2B5EF4-FFF2-40B4-BE49-F238E27FC236}">
                <a16:creationId xmlns:a16="http://schemas.microsoft.com/office/drawing/2014/main" id="{DCDDAFAC-866C-ACB9-D834-AEAE7B4ECB1D}"/>
              </a:ext>
            </a:extLst>
          </p:cNvPr>
          <p:cNvSpPr>
            <a:spLocks noGrp="1"/>
          </p:cNvSpPr>
          <p:nvPr>
            <p:ph type="ftr" sz="quarter" idx="3"/>
          </p:nvPr>
        </p:nvSpPr>
        <p:spPr>
          <a:xfrm>
            <a:off x="3272400" y="6390000"/>
            <a:ext cx="7055875" cy="198000"/>
          </a:xfrm>
        </p:spPr>
        <p:txBody>
          <a:bodyPr/>
          <a:lstStyle/>
          <a:p>
            <a:endParaRPr lang="en-GB"/>
          </a:p>
        </p:txBody>
      </p:sp>
      <p:sp>
        <p:nvSpPr>
          <p:cNvPr id="8" name="TextBox 7">
            <a:extLst>
              <a:ext uri="{FF2B5EF4-FFF2-40B4-BE49-F238E27FC236}">
                <a16:creationId xmlns:a16="http://schemas.microsoft.com/office/drawing/2014/main" id="{E7F19C6A-8DC8-0D9E-8080-EBC33C28D5FF}"/>
              </a:ext>
            </a:extLst>
          </p:cNvPr>
          <p:cNvSpPr txBox="1"/>
          <p:nvPr/>
        </p:nvSpPr>
        <p:spPr>
          <a:xfrm>
            <a:off x="359999" y="935414"/>
            <a:ext cx="11466875" cy="5843459"/>
          </a:xfrm>
          <a:prstGeom prst="rect">
            <a:avLst/>
          </a:prstGeom>
          <a:noFill/>
        </p:spPr>
        <p:txBody>
          <a:bodyPr wrap="square" lIns="0" tIns="0" rIns="0" bIns="0" numCol="2" rtlCol="0">
            <a:spAutoFit/>
          </a:bodyPr>
          <a:lstStyle/>
          <a:p>
            <a:pPr marL="285750" indent="-285750" algn="just">
              <a:lnSpc>
                <a:spcPct val="150000"/>
              </a:lnSpc>
              <a:buFont typeface="Arial" panose="020B0604020202020204" pitchFamily="34" charset="0"/>
              <a:buChar char="•"/>
            </a:pPr>
            <a:r>
              <a:rPr lang="lv-LV" sz="1400" dirty="0"/>
              <a:t>Jāturpina </a:t>
            </a:r>
            <a:r>
              <a:rPr lang="lv-LV" sz="1400" b="1" dirty="0"/>
              <a:t>sabiedrības informēšana un izglītošana </a:t>
            </a:r>
            <a:r>
              <a:rPr lang="lv-LV" sz="1400" dirty="0"/>
              <a:t>par integrācijas jomu, tās būtību un nozīmīgo lomu spēcīgas, vienotas un iekļaujošas sabiedrības nodrošināšanā.</a:t>
            </a:r>
          </a:p>
          <a:p>
            <a:pPr marL="285750" indent="-285750" algn="just">
              <a:lnSpc>
                <a:spcPct val="150000"/>
              </a:lnSpc>
              <a:buFont typeface="Arial" panose="020B0604020202020204" pitchFamily="34" charset="0"/>
              <a:buChar char="•"/>
            </a:pPr>
            <a:r>
              <a:rPr lang="lv-LV" sz="1400" dirty="0"/>
              <a:t>Turpināt aktīvi </a:t>
            </a:r>
            <a:r>
              <a:rPr lang="lv-LV" sz="1400" b="1" dirty="0"/>
              <a:t>informēt</a:t>
            </a:r>
            <a:r>
              <a:rPr lang="lv-LV" sz="1400" dirty="0"/>
              <a:t> Rīgas iedzīvotājus </a:t>
            </a:r>
            <a:r>
              <a:rPr lang="lv-LV" sz="1400" b="1" dirty="0"/>
              <a:t>par integrācijas politiku pilsētā </a:t>
            </a:r>
            <a:r>
              <a:rPr lang="lv-LV" sz="1400" dirty="0"/>
              <a:t>un </a:t>
            </a:r>
            <a:r>
              <a:rPr lang="lv-LV" sz="1400" b="1" dirty="0"/>
              <a:t>īstenotajām aktivitātēm integrācijas veicināšanā</a:t>
            </a:r>
            <a:r>
              <a:rPr lang="lv-LV" sz="1400" dirty="0"/>
              <a:t>.</a:t>
            </a:r>
          </a:p>
          <a:p>
            <a:pPr marL="285750" indent="-285750" algn="just">
              <a:lnSpc>
                <a:spcPct val="150000"/>
              </a:lnSpc>
              <a:buFont typeface="Arial" panose="020B0604020202020204" pitchFamily="34" charset="0"/>
              <a:buChar char="•"/>
            </a:pPr>
            <a:r>
              <a:rPr lang="lv-LV" sz="1400" b="1" dirty="0"/>
              <a:t>Fokuss</a:t>
            </a:r>
            <a:r>
              <a:rPr lang="lv-LV" sz="1400" dirty="0"/>
              <a:t> jāvērš </a:t>
            </a:r>
            <a:r>
              <a:rPr lang="lv-LV" sz="1400" b="1" dirty="0"/>
              <a:t>uz iedzīvotāju </a:t>
            </a:r>
            <a:r>
              <a:rPr lang="lv-LV" sz="1400" b="1" dirty="0" err="1"/>
              <a:t>atvērtība</a:t>
            </a:r>
            <a:r>
              <a:rPr lang="lv-LV" sz="1400" b="1" dirty="0"/>
              <a:t> pret mazākumtautību tradīcijām un paražām </a:t>
            </a:r>
            <a:r>
              <a:rPr lang="lv-LV" sz="1400" dirty="0"/>
              <a:t>un rīdzinieku informēšanu un izglītošanu par atšķirīgā pieņemšanu, kā arī </a:t>
            </a:r>
            <a:r>
              <a:rPr lang="lv-LV" sz="1400" b="1" dirty="0"/>
              <a:t>vecināt sabiedrības iecietību kopumā</a:t>
            </a:r>
            <a:r>
              <a:rPr lang="lv-LV" sz="1400" dirty="0"/>
              <a:t>.</a:t>
            </a:r>
          </a:p>
          <a:p>
            <a:pPr marL="285750" indent="-285750" algn="just">
              <a:lnSpc>
                <a:spcPct val="150000"/>
              </a:lnSpc>
              <a:buFont typeface="Arial" panose="020B0604020202020204" pitchFamily="34" charset="0"/>
              <a:buChar char="•"/>
            </a:pPr>
            <a:r>
              <a:rPr lang="lv-LV" sz="1400" dirty="0"/>
              <a:t>Jāveicina sabiedrības </a:t>
            </a:r>
            <a:r>
              <a:rPr lang="lv-LV" sz="1400" b="1" dirty="0"/>
              <a:t>pārliecība, ka ikviens Rīgā dzīvojošais var brīvi paust savu viedokli</a:t>
            </a:r>
            <a:r>
              <a:rPr lang="lv-LV" sz="1400" dirty="0"/>
              <a:t> par politiskiem un sociālekonomiskiem jautājumiem.</a:t>
            </a:r>
          </a:p>
          <a:p>
            <a:pPr marL="285750" indent="-285750" algn="just">
              <a:lnSpc>
                <a:spcPct val="150000"/>
              </a:lnSpc>
              <a:buFont typeface="Arial" panose="020B0604020202020204" pitchFamily="34" charset="0"/>
              <a:buChar char="•"/>
            </a:pPr>
            <a:r>
              <a:rPr lang="lv-LV" sz="1400" dirty="0"/>
              <a:t>Būtu nepieciešams izvērtēt līdzšinējo </a:t>
            </a:r>
            <a:r>
              <a:rPr lang="lv-LV" sz="1400" b="1" dirty="0"/>
              <a:t>pasākumu klāstu </a:t>
            </a:r>
            <a:r>
              <a:rPr lang="lv-LV" sz="1400" dirty="0"/>
              <a:t>un iespēju robežās to </a:t>
            </a:r>
            <a:r>
              <a:rPr lang="lv-LV" sz="1400" b="1" dirty="0"/>
              <a:t>papildināt</a:t>
            </a:r>
            <a:r>
              <a:rPr lang="lv-LV" sz="1400" dirty="0"/>
              <a:t> to ar pasākumiem, kas mērķēti </a:t>
            </a:r>
            <a:r>
              <a:rPr lang="lv-LV" sz="1400" b="1" dirty="0"/>
              <a:t>dažādu tautību rīdzinieku saliedēšanai, ar valodu kursiem un ar kultūras pasākumiem</a:t>
            </a:r>
            <a:r>
              <a:rPr lang="lv-LV" sz="1400" dirty="0"/>
              <a:t>.</a:t>
            </a:r>
          </a:p>
          <a:p>
            <a:pPr marL="285750" indent="-285750" algn="just">
              <a:lnSpc>
                <a:spcPct val="150000"/>
              </a:lnSpc>
              <a:buFont typeface="Arial" panose="020B0604020202020204" pitchFamily="34" charset="0"/>
              <a:buChar char="•"/>
            </a:pPr>
            <a:endParaRPr lang="lv-LV" sz="1400" dirty="0"/>
          </a:p>
          <a:p>
            <a:pPr marL="285750" indent="-285750" algn="just">
              <a:lnSpc>
                <a:spcPct val="150000"/>
              </a:lnSpc>
              <a:buFont typeface="Arial" panose="020B0604020202020204" pitchFamily="34" charset="0"/>
              <a:buChar char="•"/>
            </a:pPr>
            <a:endParaRPr lang="lv-LV" sz="1400" dirty="0"/>
          </a:p>
          <a:p>
            <a:pPr marL="742950" lvl="1" indent="-285750" algn="just">
              <a:lnSpc>
                <a:spcPct val="150000"/>
              </a:lnSpc>
              <a:buFont typeface="Arial" panose="020B0604020202020204" pitchFamily="34" charset="0"/>
              <a:buChar char="•"/>
            </a:pPr>
            <a:r>
              <a:rPr lang="lv-LV" sz="1400" b="1" dirty="0"/>
              <a:t>Veicināt</a:t>
            </a:r>
            <a:r>
              <a:rPr lang="lv-LV" sz="1400" dirty="0"/>
              <a:t> sabiedrības </a:t>
            </a:r>
            <a:r>
              <a:rPr lang="lv-LV" sz="1400" b="1" dirty="0"/>
              <a:t>interesi par iesaistīšanos NVO vai brīvprātīgajā darbā</a:t>
            </a:r>
            <a:r>
              <a:rPr lang="lv-LV" sz="1400" dirty="0"/>
              <a:t>, komunicējot galvenos ieguvumus.</a:t>
            </a:r>
          </a:p>
          <a:p>
            <a:pPr marL="742950" lvl="1" indent="-285750" algn="just">
              <a:lnSpc>
                <a:spcPct val="150000"/>
              </a:lnSpc>
              <a:buFont typeface="Arial" panose="020B0604020202020204" pitchFamily="34" charset="0"/>
              <a:buChar char="•"/>
            </a:pPr>
            <a:r>
              <a:rPr lang="lv-LV" sz="1400" b="1" dirty="0"/>
              <a:t>Veicināt rīdzinieku informētību </a:t>
            </a:r>
            <a:r>
              <a:rPr lang="lv-LV" sz="1400" dirty="0"/>
              <a:t>un arī </a:t>
            </a:r>
            <a:r>
              <a:rPr lang="lv-LV" sz="1400" b="1" dirty="0"/>
              <a:t>aktīvu iesaisti līdzdalības budžeta projektos</a:t>
            </a:r>
            <a:r>
              <a:rPr lang="lv-LV" sz="1400" dirty="0"/>
              <a:t>, uzsverot to kā veidu ietekmēt vidi, infrastruktūru pilsētā un tuvākajā apkaimē. Jo īpaši ieteicams uzsvērt, ka tas ir veids, kā katrs Rīgas iedzīvotājs var ietekmēt lēmumus par vides labiekārtošanu, būt pilsoniski aktīvs un iesaistīts procesā. </a:t>
            </a:r>
          </a:p>
          <a:p>
            <a:pPr marL="742950" lvl="1" indent="-285750" algn="just">
              <a:lnSpc>
                <a:spcPct val="150000"/>
              </a:lnSpc>
              <a:buFont typeface="Arial" panose="020B0604020202020204" pitchFamily="34" charset="0"/>
              <a:buChar char="•"/>
            </a:pPr>
            <a:r>
              <a:rPr lang="lv-LV" sz="1400" dirty="0"/>
              <a:t>Tāpat arī </a:t>
            </a:r>
            <a:r>
              <a:rPr lang="lv-LV" sz="1400" b="1" dirty="0"/>
              <a:t>jāturpina attīstīt un stiprināt Rīgas apkaimju koncepts</a:t>
            </a:r>
            <a:r>
              <a:rPr lang="lv-LV" sz="1400" dirty="0"/>
              <a:t>, jo bieži vien rīdzinieki piederību pilsētai sajūt tieši caur piederību savai tuvākajai apkaimei.</a:t>
            </a:r>
          </a:p>
          <a:p>
            <a:pPr marL="742950" lvl="1" indent="-285750" algn="just">
              <a:lnSpc>
                <a:spcPct val="150000"/>
              </a:lnSpc>
              <a:buFont typeface="Arial" panose="020B0604020202020204" pitchFamily="34" charset="0"/>
              <a:buChar char="•"/>
            </a:pPr>
            <a:r>
              <a:rPr lang="lv-LV" sz="1400" b="1" dirty="0"/>
              <a:t>Lai veicinātu </a:t>
            </a:r>
            <a:r>
              <a:rPr lang="lv-LV" sz="1400" dirty="0"/>
              <a:t>rīdzinieku emocionālo saikni ar pilsētu jeb </a:t>
            </a:r>
            <a:r>
              <a:rPr lang="lv-LV" sz="1400" b="1" dirty="0"/>
              <a:t>piederības sajūtu Rīgai</a:t>
            </a:r>
            <a:r>
              <a:rPr lang="lv-LV" sz="1400" dirty="0"/>
              <a:t>, būtu jāpievērš īpaša uzmanība tiem aspektiem, kāpēc cilvēki jūt vai nejūt ciešo saikni ar pilsētu. </a:t>
            </a:r>
          </a:p>
          <a:p>
            <a:pPr marL="285750" indent="-285750" algn="just">
              <a:lnSpc>
                <a:spcPct val="150000"/>
              </a:lnSpc>
              <a:buFont typeface="Arial" panose="020B0604020202020204" pitchFamily="34" charset="0"/>
              <a:buChar char="•"/>
            </a:pPr>
            <a:endParaRPr lang="lv-LV" sz="1400" dirty="0"/>
          </a:p>
        </p:txBody>
      </p:sp>
      <p:sp>
        <p:nvSpPr>
          <p:cNvPr id="4" name="Slide Number Placeholder 3">
            <a:extLst>
              <a:ext uri="{FF2B5EF4-FFF2-40B4-BE49-F238E27FC236}">
                <a16:creationId xmlns:a16="http://schemas.microsoft.com/office/drawing/2014/main" id="{3D5C893A-62C6-141F-3AC7-9E708F08A3E0}"/>
              </a:ext>
            </a:extLst>
          </p:cNvPr>
          <p:cNvSpPr>
            <a:spLocks noGrp="1"/>
          </p:cNvSpPr>
          <p:nvPr>
            <p:ph type="sldNum" sz="quarter" idx="4"/>
          </p:nvPr>
        </p:nvSpPr>
        <p:spPr/>
        <p:txBody>
          <a:bodyPr/>
          <a:lstStyle/>
          <a:p>
            <a:r>
              <a:rPr lang="en-GB" sz="1000">
                <a:solidFill>
                  <a:schemeClr val="tx1"/>
                </a:solidFill>
              </a:rPr>
              <a:t>© Kantar 2024 | </a:t>
            </a:r>
            <a:fld id="{4034BEE3-566C-4068-A777-C3A4762E861B}" type="slidenum">
              <a:rPr lang="en-GB" smtClean="0"/>
              <a:pPr/>
              <a:t>35</a:t>
            </a:fld>
            <a:endParaRPr lang="en-GB" dirty="0"/>
          </a:p>
        </p:txBody>
      </p:sp>
    </p:spTree>
    <p:extLst>
      <p:ext uri="{BB962C8B-B14F-4D97-AF65-F5344CB8AC3E}">
        <p14:creationId xmlns:p14="http://schemas.microsoft.com/office/powerpoint/2010/main" val="423462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202444"/>
        </a:solidFill>
        <a:effectLst/>
      </p:bgPr>
    </p:bg>
    <p:spTree>
      <p:nvGrpSpPr>
        <p:cNvPr id="1" name=""/>
        <p:cNvGrpSpPr/>
        <p:nvPr/>
      </p:nvGrpSpPr>
      <p:grpSpPr>
        <a:xfrm>
          <a:off x="0" y="0"/>
          <a:ext cx="0" cy="0"/>
          <a:chOff x="0" y="0"/>
          <a:chExt cx="0" cy="0"/>
        </a:xfrm>
      </p:grpSpPr>
      <p:pic>
        <p:nvPicPr>
          <p:cNvPr id="16" name="Picture Placeholder 15" descr="A blue and purple background with arrows&#10;&#10;Description automatically generated">
            <a:extLst>
              <a:ext uri="{FF2B5EF4-FFF2-40B4-BE49-F238E27FC236}">
                <a16:creationId xmlns:a16="http://schemas.microsoft.com/office/drawing/2014/main" id="{92B12DD6-0BCF-A6C9-D794-707CF1863629}"/>
              </a:ext>
            </a:extLst>
          </p:cNvPr>
          <p:cNvPicPr>
            <a:picLocks noGrp="1" noChangeAspect="1"/>
          </p:cNvPicPr>
          <p:nvPr>
            <p:ph type="pic" sz="quarter" idx="11"/>
          </p:nvPr>
        </p:nvPicPr>
        <p:blipFill rotWithShape="1">
          <a:blip r:embed="rId2"/>
          <a:srcRect l="30323" t="2956" r="33085" b="-2956"/>
          <a:stretch/>
        </p:blipFill>
        <p:spPr>
          <a:xfrm rot="16200000">
            <a:off x="2667000" y="-2667000"/>
            <a:ext cx="6858000" cy="12192000"/>
          </a:xfrm>
        </p:spPr>
      </p:pic>
      <p:sp>
        <p:nvSpPr>
          <p:cNvPr id="6" name="Title 5">
            <a:extLst>
              <a:ext uri="{FF2B5EF4-FFF2-40B4-BE49-F238E27FC236}">
                <a16:creationId xmlns:a16="http://schemas.microsoft.com/office/drawing/2014/main" id="{C9FB0052-CAE5-DC02-5DDF-F33E278ED03B}"/>
              </a:ext>
            </a:extLst>
          </p:cNvPr>
          <p:cNvSpPr>
            <a:spLocks noGrp="1"/>
          </p:cNvSpPr>
          <p:nvPr>
            <p:ph type="ctrTitle"/>
          </p:nvPr>
        </p:nvSpPr>
        <p:spPr>
          <a:xfrm>
            <a:off x="360363" y="1915356"/>
            <a:ext cx="4746838" cy="1976400"/>
          </a:xfrm>
        </p:spPr>
        <p:txBody>
          <a:bodyPr/>
          <a:lstStyle/>
          <a:p>
            <a:br>
              <a:rPr lang="en-GB" dirty="0"/>
            </a:br>
            <a:r>
              <a:rPr lang="lv-LV" sz="4000" b="1" dirty="0">
                <a:solidFill>
                  <a:schemeClr val="bg1"/>
                </a:solidFill>
              </a:rPr>
              <a:t>Laiks jautājumiem un diskusijām</a:t>
            </a:r>
            <a:endParaRPr lang="lv-LV" b="1" dirty="0">
              <a:solidFill>
                <a:schemeClr val="bg1"/>
              </a:solidFill>
            </a:endParaRPr>
          </a:p>
        </p:txBody>
      </p:sp>
      <p:sp>
        <p:nvSpPr>
          <p:cNvPr id="11" name="Text Placeholder 10">
            <a:extLst>
              <a:ext uri="{FF2B5EF4-FFF2-40B4-BE49-F238E27FC236}">
                <a16:creationId xmlns:a16="http://schemas.microsoft.com/office/drawing/2014/main" id="{49013414-6C7B-D183-214F-2551D720FF7B}"/>
              </a:ext>
            </a:extLst>
          </p:cNvPr>
          <p:cNvSpPr>
            <a:spLocks noGrp="1"/>
          </p:cNvSpPr>
          <p:nvPr>
            <p:ph type="body" sz="quarter" idx="13"/>
          </p:nvPr>
        </p:nvSpPr>
        <p:spPr/>
        <p:txBody>
          <a:bodyPr/>
          <a:lstStyle/>
          <a:p>
            <a:endParaRPr lang="en-US" dirty="0"/>
          </a:p>
        </p:txBody>
      </p:sp>
      <p:sp>
        <p:nvSpPr>
          <p:cNvPr id="4" name="Slide Number Placeholder 3">
            <a:extLst>
              <a:ext uri="{FF2B5EF4-FFF2-40B4-BE49-F238E27FC236}">
                <a16:creationId xmlns:a16="http://schemas.microsoft.com/office/drawing/2014/main" id="{7D62E0CB-BE8A-D113-A7BF-B401A761A54F}"/>
              </a:ext>
            </a:extLst>
          </p:cNvPr>
          <p:cNvSpPr>
            <a:spLocks noGrp="1"/>
          </p:cNvSpPr>
          <p:nvPr>
            <p:ph type="sldNum" sz="quarter" idx="4"/>
          </p:nvPr>
        </p:nvSpPr>
        <p:spPr/>
        <p:txBody>
          <a:bodyPr/>
          <a:lstStyle/>
          <a:p>
            <a:r>
              <a:rPr lang="en-GB"/>
              <a:t>© Kantar 2024</a:t>
            </a:r>
            <a:endParaRPr lang="en-GB" dirty="0"/>
          </a:p>
        </p:txBody>
      </p:sp>
    </p:spTree>
    <p:extLst>
      <p:ext uri="{BB962C8B-B14F-4D97-AF65-F5344CB8AC3E}">
        <p14:creationId xmlns:p14="http://schemas.microsoft.com/office/powerpoint/2010/main" val="168606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311F-8AF2-3830-5F20-DA24632067EE}"/>
              </a:ext>
            </a:extLst>
          </p:cNvPr>
          <p:cNvSpPr>
            <a:spLocks noGrp="1"/>
          </p:cNvSpPr>
          <p:nvPr>
            <p:ph type="title"/>
          </p:nvPr>
        </p:nvSpPr>
        <p:spPr/>
        <p:txBody>
          <a:bodyPr/>
          <a:lstStyle/>
          <a:p>
            <a:r>
              <a:rPr lang="lv-LV" dirty="0"/>
              <a:t>Respondentu sociāldemogrāfiskais profils</a:t>
            </a:r>
          </a:p>
        </p:txBody>
      </p:sp>
      <p:sp>
        <p:nvSpPr>
          <p:cNvPr id="6" name="Footer Placeholder 5">
            <a:extLst>
              <a:ext uri="{FF2B5EF4-FFF2-40B4-BE49-F238E27FC236}">
                <a16:creationId xmlns:a16="http://schemas.microsoft.com/office/drawing/2014/main" id="{793ADFB2-E08A-9595-EE3A-198CFDD5CEC9}"/>
              </a:ext>
            </a:extLst>
          </p:cNvPr>
          <p:cNvSpPr>
            <a:spLocks noGrp="1"/>
          </p:cNvSpPr>
          <p:nvPr>
            <p:ph type="ftr" sz="quarter" idx="3"/>
          </p:nvPr>
        </p:nvSpPr>
        <p:spPr/>
        <p:txBody>
          <a:bodyPr/>
          <a:lstStyle/>
          <a:p>
            <a:endParaRPr lang="en-GB" dirty="0"/>
          </a:p>
        </p:txBody>
      </p:sp>
      <p:sp>
        <p:nvSpPr>
          <p:cNvPr id="7" name="Rectangle 6">
            <a:extLst>
              <a:ext uri="{FF2B5EF4-FFF2-40B4-BE49-F238E27FC236}">
                <a16:creationId xmlns:a16="http://schemas.microsoft.com/office/drawing/2014/main" id="{06758A41-D676-A2F5-4E42-5885CFA7D89F}"/>
              </a:ext>
            </a:extLst>
          </p:cNvPr>
          <p:cNvSpPr/>
          <p:nvPr>
            <p:custDataLst>
              <p:tags r:id="rId1"/>
            </p:custDataLst>
          </p:nvPr>
        </p:nvSpPr>
        <p:spPr>
          <a:xfrm>
            <a:off x="667131" y="1314871"/>
            <a:ext cx="548640" cy="365760"/>
          </a:xfrm>
          <a:prstGeom prst="rect">
            <a:avLst/>
          </a:prstGeom>
          <a:solidFill>
            <a:schemeClr val="tx1"/>
          </a:solidFill>
          <a:ln>
            <a:noFill/>
            <a:prstDash val="solid"/>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385"/>
              </a:spcBef>
              <a:spcAft>
                <a:spcPts val="0"/>
              </a:spcAft>
              <a:buClrTx/>
              <a:buSzTx/>
              <a:buFontTx/>
              <a:buNone/>
              <a:tabLst/>
              <a:defRPr sz="1800" b="0" i="0" u="none" strike="noStrike" kern="0" cap="none" spc="0" baseline="0">
                <a:solidFill>
                  <a:srgbClr val="000000"/>
                </a:solidFill>
                <a:uFillTx/>
              </a:defRPr>
            </a:pPr>
            <a:r>
              <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a:t>
            </a:r>
          </a:p>
        </p:txBody>
      </p:sp>
      <p:sp>
        <p:nvSpPr>
          <p:cNvPr id="8" name="Rectangle 27">
            <a:extLst>
              <a:ext uri="{FF2B5EF4-FFF2-40B4-BE49-F238E27FC236}">
                <a16:creationId xmlns:a16="http://schemas.microsoft.com/office/drawing/2014/main" id="{68888CE8-E31D-7704-B534-BE5FD1BFD0C2}"/>
              </a:ext>
            </a:extLst>
          </p:cNvPr>
          <p:cNvSpPr/>
          <p:nvPr>
            <p:custDataLst>
              <p:tags r:id="rId2"/>
            </p:custDataLst>
          </p:nvPr>
        </p:nvSpPr>
        <p:spPr>
          <a:xfrm>
            <a:off x="646919" y="1727275"/>
            <a:ext cx="3361984" cy="36000"/>
          </a:xfrm>
          <a:prstGeom prst="rect">
            <a:avLst/>
          </a:prstGeom>
          <a:solidFill>
            <a:schemeClr val="tx1"/>
          </a:solidFill>
          <a:ln>
            <a:noFill/>
            <a:prstDash val="solid"/>
          </a:ln>
        </p:spPr>
        <p:txBody>
          <a:bodyPr vert="horz" wrap="square" lIns="91010" tIns="45500" rIns="91010" bIns="45500" anchor="ctr" anchorCtr="0" compatLnSpc="1">
            <a:noAutofit/>
          </a:bodyPr>
          <a:lstStyle/>
          <a:p>
            <a:pPr marL="0" marR="0" lvl="0" indent="0" algn="l" defTabSz="909846" rtl="0" eaLnBrk="1" fontAlgn="auto" latinLnBrk="0" hangingPunct="1">
              <a:lnSpc>
                <a:spcPct val="100000"/>
              </a:lnSpc>
              <a:spcBef>
                <a:spcPts val="385"/>
              </a:spcBef>
              <a:spcAft>
                <a:spcPts val="0"/>
              </a:spcAft>
              <a:buClrTx/>
              <a:buSzTx/>
              <a:buFontTx/>
              <a:buNone/>
              <a:tabLst/>
              <a:defRPr sz="1800" b="0" i="0" u="none" strike="noStrike" kern="0" cap="none" spc="0" baseline="0">
                <a:solidFill>
                  <a:srgbClr val="000000"/>
                </a:solidFill>
                <a:uFillTx/>
              </a:defRPr>
            </a:pPr>
            <a:endParaRPr kumimoji="0" lang="en-US" sz="10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50AB96C0-0873-6AA0-C041-93C8D8213ABB}"/>
              </a:ext>
            </a:extLst>
          </p:cNvPr>
          <p:cNvSpPr/>
          <p:nvPr>
            <p:custDataLst>
              <p:tags r:id="rId3"/>
            </p:custDataLst>
          </p:nvPr>
        </p:nvSpPr>
        <p:spPr>
          <a:xfrm>
            <a:off x="1223812" y="1339564"/>
            <a:ext cx="2642497"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2E2F2F"/>
                </a:solidFill>
                <a:effectLst/>
                <a:uLnTx/>
                <a:uFillTx/>
                <a:latin typeface="Arial" panose="020B0604020202020204" pitchFamily="34" charset="0"/>
                <a:ea typeface="+mn-ea"/>
                <a:cs typeface="Arial" panose="020B0604020202020204" pitchFamily="34" charset="0"/>
              </a:rPr>
              <a:t>Dzimums un vecums</a:t>
            </a:r>
            <a:endParaRPr kumimoji="0" lang="en-US" sz="1400" b="1" i="0" u="none" strike="noStrike" kern="1200" cap="none" spc="0" normalizeH="0" baseline="0" noProof="0" dirty="0">
              <a:ln>
                <a:noFill/>
              </a:ln>
              <a:solidFill>
                <a:srgbClr val="2E2F2F"/>
              </a:solidFill>
              <a:effectLst/>
              <a:uLnTx/>
              <a:uFillTx/>
              <a:latin typeface="Arial" panose="020B0604020202020204" pitchFamily="34" charset="0"/>
              <a:ea typeface="+mn-ea"/>
              <a:cs typeface="Arial" panose="020B0604020202020204" pitchFamily="34" charset="0"/>
            </a:endParaRPr>
          </a:p>
        </p:txBody>
      </p:sp>
      <p:sp>
        <p:nvSpPr>
          <p:cNvPr id="10" name="Rectangle 21">
            <a:extLst>
              <a:ext uri="{FF2B5EF4-FFF2-40B4-BE49-F238E27FC236}">
                <a16:creationId xmlns:a16="http://schemas.microsoft.com/office/drawing/2014/main" id="{3FE6E88B-D90B-B0F0-DBE0-6D7352F8FE43}"/>
              </a:ext>
            </a:extLst>
          </p:cNvPr>
          <p:cNvSpPr/>
          <p:nvPr>
            <p:custDataLst>
              <p:tags r:id="rId4"/>
            </p:custDataLst>
          </p:nvPr>
        </p:nvSpPr>
        <p:spPr>
          <a:xfrm>
            <a:off x="667131" y="3629550"/>
            <a:ext cx="548640" cy="365760"/>
          </a:xfrm>
          <a:prstGeom prst="rect">
            <a:avLst/>
          </a:prstGeom>
          <a:solidFill>
            <a:schemeClr val="tx1"/>
          </a:solidFill>
          <a:ln>
            <a:noFill/>
            <a:prstDash val="solid"/>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385"/>
              </a:spcBef>
              <a:spcAft>
                <a:spcPts val="0"/>
              </a:spcAft>
              <a:buClrTx/>
              <a:buSzTx/>
              <a:buFontTx/>
              <a:buNone/>
              <a:tabLst/>
              <a:defRPr sz="1800" b="0" i="0" u="none" strike="noStrike" kern="0" cap="none" spc="0" baseline="0">
                <a:solidFill>
                  <a:srgbClr val="000000"/>
                </a:solidFill>
                <a:uFillTx/>
              </a:defRPr>
            </a:pPr>
            <a:r>
              <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a:t>
            </a:r>
          </a:p>
        </p:txBody>
      </p:sp>
      <p:sp>
        <p:nvSpPr>
          <p:cNvPr id="11" name="Rectangle 10">
            <a:extLst>
              <a:ext uri="{FF2B5EF4-FFF2-40B4-BE49-F238E27FC236}">
                <a16:creationId xmlns:a16="http://schemas.microsoft.com/office/drawing/2014/main" id="{A8B16F6C-06E8-1C3A-9141-74CA37F054DD}"/>
              </a:ext>
            </a:extLst>
          </p:cNvPr>
          <p:cNvSpPr/>
          <p:nvPr>
            <p:custDataLst>
              <p:tags r:id="rId5"/>
            </p:custDataLst>
          </p:nvPr>
        </p:nvSpPr>
        <p:spPr>
          <a:xfrm>
            <a:off x="1254558" y="3679832"/>
            <a:ext cx="2642497"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2E2F2F"/>
                </a:solidFill>
                <a:effectLst/>
                <a:uLnTx/>
                <a:uFillTx/>
                <a:latin typeface="Arial" panose="020B0604020202020204" pitchFamily="34" charset="0"/>
                <a:ea typeface="+mn-ea"/>
                <a:cs typeface="Arial" panose="020B0604020202020204" pitchFamily="34" charset="0"/>
              </a:rPr>
              <a:t>Deklarētā dzīvesvieta</a:t>
            </a:r>
            <a:endParaRPr kumimoji="0" lang="en-US" sz="1400" b="1" i="0" u="none" strike="noStrike" kern="1200" cap="none" spc="0" normalizeH="0" baseline="0" noProof="0" dirty="0">
              <a:ln>
                <a:noFill/>
              </a:ln>
              <a:solidFill>
                <a:srgbClr val="2E2F2F"/>
              </a:solidFill>
              <a:effectLst/>
              <a:uLnTx/>
              <a:uFillTx/>
              <a:latin typeface="Arial" panose="020B0604020202020204" pitchFamily="34" charset="0"/>
              <a:ea typeface="+mn-ea"/>
              <a:cs typeface="Arial" panose="020B0604020202020204" pitchFamily="34" charset="0"/>
            </a:endParaRPr>
          </a:p>
        </p:txBody>
      </p:sp>
      <p:sp>
        <p:nvSpPr>
          <p:cNvPr id="12" name="Rectangle 21">
            <a:extLst>
              <a:ext uri="{FF2B5EF4-FFF2-40B4-BE49-F238E27FC236}">
                <a16:creationId xmlns:a16="http://schemas.microsoft.com/office/drawing/2014/main" id="{D3FF67D5-BF4B-648F-F2B5-D0524B3D6C18}"/>
              </a:ext>
            </a:extLst>
          </p:cNvPr>
          <p:cNvSpPr/>
          <p:nvPr>
            <p:custDataLst>
              <p:tags r:id="rId6"/>
            </p:custDataLst>
          </p:nvPr>
        </p:nvSpPr>
        <p:spPr>
          <a:xfrm>
            <a:off x="5784751" y="1287110"/>
            <a:ext cx="548640" cy="365760"/>
          </a:xfrm>
          <a:prstGeom prst="rect">
            <a:avLst/>
          </a:prstGeom>
          <a:solidFill>
            <a:schemeClr val="tx1"/>
          </a:solidFill>
          <a:ln>
            <a:noFill/>
            <a:prstDash val="solid"/>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385"/>
              </a:spcBef>
              <a:spcAft>
                <a:spcPts val="0"/>
              </a:spcAft>
              <a:buClrTx/>
              <a:buSzTx/>
              <a:buFontTx/>
              <a:buNone/>
              <a:tabLst/>
              <a:defRPr sz="1800" b="0" i="0" u="none" strike="noStrike" kern="0" cap="none" spc="0" baseline="0">
                <a:solidFill>
                  <a:srgbClr val="000000"/>
                </a:solidFill>
                <a:uFillTx/>
              </a:defRPr>
            </a:pPr>
            <a:r>
              <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a:t>
            </a:r>
          </a:p>
        </p:txBody>
      </p:sp>
      <p:sp>
        <p:nvSpPr>
          <p:cNvPr id="13" name="Rectangle 21">
            <a:extLst>
              <a:ext uri="{FF2B5EF4-FFF2-40B4-BE49-F238E27FC236}">
                <a16:creationId xmlns:a16="http://schemas.microsoft.com/office/drawing/2014/main" id="{F73FDE50-42B9-3199-8B40-219BED432070}"/>
              </a:ext>
            </a:extLst>
          </p:cNvPr>
          <p:cNvSpPr/>
          <p:nvPr>
            <p:custDataLst>
              <p:tags r:id="rId7"/>
            </p:custDataLst>
          </p:nvPr>
        </p:nvSpPr>
        <p:spPr>
          <a:xfrm>
            <a:off x="5784751" y="3601789"/>
            <a:ext cx="548640" cy="365760"/>
          </a:xfrm>
          <a:prstGeom prst="rect">
            <a:avLst/>
          </a:prstGeom>
          <a:solidFill>
            <a:schemeClr val="tx1"/>
          </a:solidFill>
          <a:ln>
            <a:noFill/>
            <a:prstDash val="solid"/>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385"/>
              </a:spcBef>
              <a:spcAft>
                <a:spcPts val="0"/>
              </a:spcAft>
              <a:buClrTx/>
              <a:buSzTx/>
              <a:buFontTx/>
              <a:buNone/>
              <a:tabLst/>
              <a:defRPr sz="1800" b="0" i="0" u="none" strike="noStrike" kern="0" cap="none" spc="0" baseline="0">
                <a:solidFill>
                  <a:srgbClr val="000000"/>
                </a:solidFill>
                <a:uFillTx/>
              </a:defRPr>
            </a:pPr>
            <a:r>
              <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a:t>
            </a:r>
          </a:p>
        </p:txBody>
      </p:sp>
      <p:sp>
        <p:nvSpPr>
          <p:cNvPr id="14" name="Rectangle 13">
            <a:extLst>
              <a:ext uri="{FF2B5EF4-FFF2-40B4-BE49-F238E27FC236}">
                <a16:creationId xmlns:a16="http://schemas.microsoft.com/office/drawing/2014/main" id="{41736289-3641-371E-439B-6CE6C982BC15}"/>
              </a:ext>
            </a:extLst>
          </p:cNvPr>
          <p:cNvSpPr/>
          <p:nvPr>
            <p:custDataLst>
              <p:tags r:id="rId8"/>
            </p:custDataLst>
          </p:nvPr>
        </p:nvSpPr>
        <p:spPr>
          <a:xfrm>
            <a:off x="6394854" y="3628591"/>
            <a:ext cx="249527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400" b="1" i="0" u="none" strike="noStrike" kern="1200" cap="none" spc="0" normalizeH="0" baseline="0" noProof="0" dirty="0">
                <a:ln>
                  <a:noFill/>
                </a:ln>
                <a:solidFill>
                  <a:srgbClr val="2E2F2F"/>
                </a:solidFill>
                <a:effectLst/>
                <a:uLnTx/>
                <a:uFillTx/>
                <a:latin typeface="Arial" panose="020B0604020202020204" pitchFamily="34" charset="0"/>
                <a:ea typeface="+mn-ea"/>
                <a:cs typeface="Arial" panose="020B0604020202020204" pitchFamily="34" charset="0"/>
              </a:rPr>
              <a:t>Nodarbinātības sektors</a:t>
            </a:r>
            <a:endParaRPr kumimoji="0" lang="en-US" sz="1400" b="1" i="0" u="none" strike="noStrike" kern="1200" cap="none" spc="0" normalizeH="0" baseline="0" noProof="0" dirty="0">
              <a:ln>
                <a:noFill/>
              </a:ln>
              <a:solidFill>
                <a:srgbClr val="2E2F2F"/>
              </a:solidFill>
              <a:effectLst/>
              <a:uLnTx/>
              <a:uFillTx/>
              <a:latin typeface="Arial" panose="020B0604020202020204" pitchFamily="34" charset="0"/>
              <a:ea typeface="+mn-ea"/>
              <a:cs typeface="Arial" panose="020B0604020202020204" pitchFamily="34" charset="0"/>
            </a:endParaRPr>
          </a:p>
        </p:txBody>
      </p:sp>
      <p:sp>
        <p:nvSpPr>
          <p:cNvPr id="15" name="Rectangle 27">
            <a:extLst>
              <a:ext uri="{FF2B5EF4-FFF2-40B4-BE49-F238E27FC236}">
                <a16:creationId xmlns:a16="http://schemas.microsoft.com/office/drawing/2014/main" id="{9A1770B4-A1B5-029C-E13B-F22A49258087}"/>
              </a:ext>
            </a:extLst>
          </p:cNvPr>
          <p:cNvSpPr/>
          <p:nvPr>
            <p:custDataLst>
              <p:tags r:id="rId9"/>
            </p:custDataLst>
          </p:nvPr>
        </p:nvSpPr>
        <p:spPr>
          <a:xfrm>
            <a:off x="5784751" y="1700331"/>
            <a:ext cx="3361984" cy="36000"/>
          </a:xfrm>
          <a:prstGeom prst="rect">
            <a:avLst/>
          </a:prstGeom>
          <a:solidFill>
            <a:schemeClr val="tx1"/>
          </a:solidFill>
          <a:ln>
            <a:noFill/>
            <a:prstDash val="solid"/>
          </a:ln>
        </p:spPr>
        <p:txBody>
          <a:bodyPr vert="horz" wrap="square" lIns="91010" tIns="45500" rIns="91010" bIns="45500" anchor="ctr" anchorCtr="0" compatLnSpc="1">
            <a:noAutofit/>
          </a:bodyPr>
          <a:lstStyle/>
          <a:p>
            <a:pPr marL="0" marR="0" lvl="0" indent="0" algn="l" defTabSz="909846" rtl="0" eaLnBrk="1" fontAlgn="auto" latinLnBrk="0" hangingPunct="1">
              <a:lnSpc>
                <a:spcPct val="100000"/>
              </a:lnSpc>
              <a:spcBef>
                <a:spcPts val="385"/>
              </a:spcBef>
              <a:spcAft>
                <a:spcPts val="0"/>
              </a:spcAft>
              <a:buClrTx/>
              <a:buSzTx/>
              <a:buFontTx/>
              <a:buNone/>
              <a:tabLst/>
              <a:defRPr sz="1800" b="0" i="0" u="none" strike="noStrike" kern="0" cap="none" spc="0" baseline="0">
                <a:solidFill>
                  <a:srgbClr val="000000"/>
                </a:solidFill>
                <a:uFillTx/>
              </a:defRPr>
            </a:pPr>
            <a:endParaRPr kumimoji="0" lang="en-US" sz="10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9493895A-1F50-DA52-1DA0-F6CBC24C99EF}"/>
              </a:ext>
            </a:extLst>
          </p:cNvPr>
          <p:cNvGrpSpPr/>
          <p:nvPr/>
        </p:nvGrpSpPr>
        <p:grpSpPr>
          <a:xfrm>
            <a:off x="6005341" y="2076863"/>
            <a:ext cx="274320" cy="1162171"/>
            <a:chOff x="8564134" y="2247911"/>
            <a:chExt cx="274320" cy="1162171"/>
          </a:xfrm>
        </p:grpSpPr>
        <p:sp>
          <p:nvSpPr>
            <p:cNvPr id="17" name="Oval 44">
              <a:extLst>
                <a:ext uri="{FF2B5EF4-FFF2-40B4-BE49-F238E27FC236}">
                  <a16:creationId xmlns:a16="http://schemas.microsoft.com/office/drawing/2014/main" id="{1621C781-79CA-76CB-B10F-102689B3BA9C}"/>
                </a:ext>
              </a:extLst>
            </p:cNvPr>
            <p:cNvSpPr/>
            <p:nvPr>
              <p:custDataLst>
                <p:tags r:id="rId17"/>
              </p:custDataLst>
            </p:nvPr>
          </p:nvSpPr>
          <p:spPr bwMode="ltGray">
            <a:xfrm>
              <a:off x="8564134" y="2247911"/>
              <a:ext cx="274320" cy="274320"/>
            </a:xfrm>
            <a:prstGeom prst="ellipse">
              <a:avLst/>
            </a:prstGeom>
            <a:solidFill>
              <a:srgbClr val="0030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 name="Oval 45">
              <a:extLst>
                <a:ext uri="{FF2B5EF4-FFF2-40B4-BE49-F238E27FC236}">
                  <a16:creationId xmlns:a16="http://schemas.microsoft.com/office/drawing/2014/main" id="{90061E91-1ACF-EA14-D2B6-890D9FB6E98A}"/>
                </a:ext>
              </a:extLst>
            </p:cNvPr>
            <p:cNvSpPr/>
            <p:nvPr>
              <p:custDataLst>
                <p:tags r:id="rId18"/>
              </p:custDataLst>
            </p:nvPr>
          </p:nvSpPr>
          <p:spPr bwMode="ltGray">
            <a:xfrm>
              <a:off x="8564134" y="2701925"/>
              <a:ext cx="274320" cy="274320"/>
            </a:xfrm>
            <a:prstGeom prst="ellipse">
              <a:avLst/>
            </a:prstGeom>
            <a:solidFill>
              <a:srgbClr val="99B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 name="Oval 46">
              <a:extLst>
                <a:ext uri="{FF2B5EF4-FFF2-40B4-BE49-F238E27FC236}">
                  <a16:creationId xmlns:a16="http://schemas.microsoft.com/office/drawing/2014/main" id="{79567DEE-A26E-E7E3-2AB3-AE5102C6895D}"/>
                </a:ext>
              </a:extLst>
            </p:cNvPr>
            <p:cNvSpPr/>
            <p:nvPr>
              <p:custDataLst>
                <p:tags r:id="rId19"/>
              </p:custDataLst>
            </p:nvPr>
          </p:nvSpPr>
          <p:spPr bwMode="ltGray">
            <a:xfrm>
              <a:off x="8564134" y="3135762"/>
              <a:ext cx="274320" cy="274320"/>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graphicFrame>
        <p:nvGraphicFramePr>
          <p:cNvPr id="20" name="Table 41">
            <a:extLst>
              <a:ext uri="{FF2B5EF4-FFF2-40B4-BE49-F238E27FC236}">
                <a16:creationId xmlns:a16="http://schemas.microsoft.com/office/drawing/2014/main" id="{6FF73C20-AEE0-2F23-8DCE-3CBAF9771692}"/>
              </a:ext>
            </a:extLst>
          </p:cNvPr>
          <p:cNvGraphicFramePr>
            <a:graphicFrameLocks noGrp="1"/>
          </p:cNvGraphicFramePr>
          <p:nvPr>
            <p:extLst>
              <p:ext uri="{D42A27DB-BD31-4B8C-83A1-F6EECF244321}">
                <p14:modId xmlns:p14="http://schemas.microsoft.com/office/powerpoint/2010/main" val="3463793914"/>
              </p:ext>
            </p:extLst>
          </p:nvPr>
        </p:nvGraphicFramePr>
        <p:xfrm>
          <a:off x="6414052" y="1774301"/>
          <a:ext cx="2167140" cy="1489971"/>
        </p:xfrm>
        <a:graphic>
          <a:graphicData uri="http://schemas.openxmlformats.org/drawingml/2006/table">
            <a:tbl>
              <a:tblPr/>
              <a:tblGrid>
                <a:gridCol w="1412685">
                  <a:extLst>
                    <a:ext uri="{9D8B030D-6E8A-4147-A177-3AD203B41FA5}">
                      <a16:colId xmlns:a16="http://schemas.microsoft.com/office/drawing/2014/main" val="1335788075"/>
                    </a:ext>
                  </a:extLst>
                </a:gridCol>
                <a:gridCol w="754455">
                  <a:extLst>
                    <a:ext uri="{9D8B030D-6E8A-4147-A177-3AD203B41FA5}">
                      <a16:colId xmlns:a16="http://schemas.microsoft.com/office/drawing/2014/main" val="2657651422"/>
                    </a:ext>
                  </a:extLst>
                </a:gridCol>
              </a:tblGrid>
              <a:tr h="300974">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b"/>
                      <a:endParaRPr lang="en-US" sz="12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371574412"/>
                  </a:ext>
                </a:extLst>
              </a:tr>
              <a:tr h="300974">
                <a:tc>
                  <a:txBody>
                    <a:bodyPr/>
                    <a:lstStyle/>
                    <a:p>
                      <a:pPr algn="l" rtl="0" fontAlgn="ctr"/>
                      <a:r>
                        <a:rPr lang="lv-LV" sz="1000" b="1" i="0" u="none" strike="noStrike" dirty="0">
                          <a:solidFill>
                            <a:srgbClr val="333333"/>
                          </a:solidFill>
                          <a:effectLst/>
                          <a:latin typeface="Arial" panose="020B0604020202020204" pitchFamily="34" charset="0"/>
                        </a:rPr>
                        <a:t>Latvietis</a:t>
                      </a:r>
                      <a:endParaRPr lang="en-US" sz="1000" b="1" i="0" u="none" strike="noStrike" dirty="0">
                        <a:solidFill>
                          <a:srgbClr val="333333"/>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b"/>
                      <a:r>
                        <a:rPr lang="et-EE" sz="1000" b="1" i="0" u="none" strike="noStrike" dirty="0">
                          <a:solidFill>
                            <a:srgbClr val="000000"/>
                          </a:solidFill>
                          <a:effectLst/>
                          <a:latin typeface="Arial" panose="020B0604020202020204" pitchFamily="34" charset="0"/>
                        </a:rPr>
                        <a:t>43</a:t>
                      </a:r>
                      <a:r>
                        <a:rPr lang="en-US" sz="10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tcPr>
                </a:tc>
                <a:extLst>
                  <a:ext uri="{0D108BD9-81ED-4DB2-BD59-A6C34878D82A}">
                    <a16:rowId xmlns:a16="http://schemas.microsoft.com/office/drawing/2014/main" val="2555534842"/>
                  </a:ext>
                </a:extLst>
              </a:tr>
              <a:tr h="587049">
                <a:tc>
                  <a:txBody>
                    <a:bodyPr/>
                    <a:lstStyle/>
                    <a:p>
                      <a:pPr algn="l" rtl="0" fontAlgn="ctr"/>
                      <a:r>
                        <a:rPr lang="lv-LV" sz="1000" b="1" i="0" u="none" strike="noStrike" dirty="0">
                          <a:solidFill>
                            <a:srgbClr val="333333"/>
                          </a:solidFill>
                          <a:effectLst/>
                          <a:latin typeface="Arial" panose="020B0604020202020204" pitchFamily="34" charset="0"/>
                        </a:rPr>
                        <a:t>Krievs</a:t>
                      </a:r>
                      <a:endParaRPr lang="en-US" sz="1000" b="1" i="0" u="none" strike="noStrike" dirty="0">
                        <a:solidFill>
                          <a:srgbClr val="333333"/>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b"/>
                      <a:r>
                        <a:rPr lang="et-EE" sz="1000" b="1" i="0" u="none" strike="noStrike" dirty="0">
                          <a:solidFill>
                            <a:srgbClr val="000000"/>
                          </a:solidFill>
                          <a:effectLst/>
                          <a:latin typeface="Arial" panose="020B0604020202020204" pitchFamily="34" charset="0"/>
                        </a:rPr>
                        <a:t>36</a:t>
                      </a:r>
                      <a:r>
                        <a:rPr lang="en-US" sz="10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tcPr>
                </a:tc>
                <a:extLst>
                  <a:ext uri="{0D108BD9-81ED-4DB2-BD59-A6C34878D82A}">
                    <a16:rowId xmlns:a16="http://schemas.microsoft.com/office/drawing/2014/main" val="470765393"/>
                  </a:ext>
                </a:extLst>
              </a:tr>
              <a:tr h="300974">
                <a:tc>
                  <a:txBody>
                    <a:bodyPr/>
                    <a:lstStyle/>
                    <a:p>
                      <a:pPr algn="l" rtl="0" fontAlgn="ctr"/>
                      <a:r>
                        <a:rPr lang="lv-LV" sz="1000" b="1" i="0" u="none" strike="noStrike" dirty="0">
                          <a:solidFill>
                            <a:srgbClr val="333333"/>
                          </a:solidFill>
                          <a:effectLst/>
                          <a:latin typeface="Arial" panose="020B0604020202020204" pitchFamily="34" charset="0"/>
                        </a:rPr>
                        <a:t>Cita</a:t>
                      </a:r>
                      <a:endParaRPr lang="en-US" sz="1000" b="1" i="0" u="none" strike="noStrike" dirty="0">
                        <a:solidFill>
                          <a:srgbClr val="333333"/>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b"/>
                      <a:r>
                        <a:rPr lang="et-EE" sz="1000" b="1" i="0" u="none" strike="noStrike" dirty="0">
                          <a:solidFill>
                            <a:srgbClr val="000000"/>
                          </a:solidFill>
                          <a:effectLst/>
                          <a:latin typeface="Arial" panose="020B0604020202020204" pitchFamily="34" charset="0"/>
                        </a:rPr>
                        <a:t>21</a:t>
                      </a:r>
                      <a:r>
                        <a:rPr lang="en-US" sz="10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tcPr>
                </a:tc>
                <a:extLst>
                  <a:ext uri="{0D108BD9-81ED-4DB2-BD59-A6C34878D82A}">
                    <a16:rowId xmlns:a16="http://schemas.microsoft.com/office/drawing/2014/main" val="3576866324"/>
                  </a:ext>
                </a:extLst>
              </a:tr>
            </a:tbl>
          </a:graphicData>
        </a:graphic>
      </p:graphicFrame>
      <p:sp>
        <p:nvSpPr>
          <p:cNvPr id="21" name="Rectangle 20">
            <a:extLst>
              <a:ext uri="{FF2B5EF4-FFF2-40B4-BE49-F238E27FC236}">
                <a16:creationId xmlns:a16="http://schemas.microsoft.com/office/drawing/2014/main" id="{FE49FBE9-4998-1B1F-7EAD-317489F04743}"/>
              </a:ext>
            </a:extLst>
          </p:cNvPr>
          <p:cNvSpPr/>
          <p:nvPr>
            <p:custDataLst>
              <p:tags r:id="rId10"/>
            </p:custDataLst>
          </p:nvPr>
        </p:nvSpPr>
        <p:spPr>
          <a:xfrm>
            <a:off x="646919" y="4024067"/>
            <a:ext cx="3361984" cy="36000"/>
          </a:xfrm>
          <a:prstGeom prst="rect">
            <a:avLst/>
          </a:prstGeom>
          <a:solidFill>
            <a:schemeClr val="tx1"/>
          </a:solidFill>
          <a:ln>
            <a:noFill/>
            <a:prstDash val="solid"/>
          </a:ln>
        </p:spPr>
        <p:txBody>
          <a:bodyPr vert="horz" wrap="square" lIns="91010" tIns="45500" rIns="91010" bIns="45500" anchor="ctr" anchorCtr="0" compatLnSpc="1">
            <a:noAutofit/>
          </a:bodyPr>
          <a:lstStyle/>
          <a:p>
            <a:pPr marL="0" marR="0" lvl="0" indent="0" algn="l" defTabSz="909846" rtl="0" eaLnBrk="1" fontAlgn="auto" latinLnBrk="0" hangingPunct="1">
              <a:lnSpc>
                <a:spcPct val="100000"/>
              </a:lnSpc>
              <a:spcBef>
                <a:spcPts val="385"/>
              </a:spcBef>
              <a:spcAft>
                <a:spcPts val="0"/>
              </a:spcAft>
              <a:buClrTx/>
              <a:buSzTx/>
              <a:buFontTx/>
              <a:buNone/>
              <a:tabLst/>
              <a:defRPr sz="1800" b="0" i="0" u="none" strike="noStrike" kern="0" cap="none" spc="0" baseline="0">
                <a:solidFill>
                  <a:srgbClr val="000000"/>
                </a:solidFill>
                <a:uFillTx/>
              </a:defRPr>
            </a:pPr>
            <a:endParaRPr kumimoji="0" lang="en-US" sz="10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Rectangle 27">
            <a:extLst>
              <a:ext uri="{FF2B5EF4-FFF2-40B4-BE49-F238E27FC236}">
                <a16:creationId xmlns:a16="http://schemas.microsoft.com/office/drawing/2014/main" id="{042DB229-2AA0-6285-A45B-127EBB7668C6}"/>
              </a:ext>
            </a:extLst>
          </p:cNvPr>
          <p:cNvSpPr/>
          <p:nvPr>
            <p:custDataLst>
              <p:tags r:id="rId11"/>
            </p:custDataLst>
          </p:nvPr>
        </p:nvSpPr>
        <p:spPr>
          <a:xfrm>
            <a:off x="5784751" y="3997123"/>
            <a:ext cx="3361984" cy="36000"/>
          </a:xfrm>
          <a:prstGeom prst="rect">
            <a:avLst/>
          </a:prstGeom>
          <a:solidFill>
            <a:schemeClr val="tx1"/>
          </a:solidFill>
          <a:ln>
            <a:noFill/>
            <a:prstDash val="solid"/>
          </a:ln>
        </p:spPr>
        <p:txBody>
          <a:bodyPr vert="horz" wrap="square" lIns="91010" tIns="45500" rIns="91010" bIns="45500" anchor="ctr" anchorCtr="0" compatLnSpc="1">
            <a:noAutofit/>
          </a:bodyPr>
          <a:lstStyle/>
          <a:p>
            <a:pPr marL="0" marR="0" lvl="0" indent="0" algn="l" defTabSz="909846" rtl="0" eaLnBrk="1" fontAlgn="auto" latinLnBrk="0" hangingPunct="1">
              <a:lnSpc>
                <a:spcPct val="100000"/>
              </a:lnSpc>
              <a:spcBef>
                <a:spcPts val="385"/>
              </a:spcBef>
              <a:spcAft>
                <a:spcPts val="0"/>
              </a:spcAft>
              <a:buClrTx/>
              <a:buSzTx/>
              <a:buFontTx/>
              <a:buNone/>
              <a:tabLst/>
              <a:defRPr sz="1800" b="0" i="0" u="none" strike="noStrike" kern="0" cap="none" spc="0" baseline="0">
                <a:solidFill>
                  <a:srgbClr val="000000"/>
                </a:solidFill>
                <a:uFillTx/>
              </a:defRPr>
            </a:pPr>
            <a:endParaRPr kumimoji="0" lang="en-US" sz="10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3" name="Rectangle 22">
            <a:extLst>
              <a:ext uri="{FF2B5EF4-FFF2-40B4-BE49-F238E27FC236}">
                <a16:creationId xmlns:a16="http://schemas.microsoft.com/office/drawing/2014/main" id="{917AAC1D-7D62-DE55-171D-5102F88C0571}"/>
              </a:ext>
            </a:extLst>
          </p:cNvPr>
          <p:cNvSpPr/>
          <p:nvPr>
            <p:custDataLst>
              <p:tags r:id="rId12"/>
            </p:custDataLst>
          </p:nvPr>
        </p:nvSpPr>
        <p:spPr>
          <a:xfrm>
            <a:off x="6369860" y="1314871"/>
            <a:ext cx="2642497"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2E2F2F"/>
                </a:solidFill>
                <a:effectLst/>
                <a:uLnTx/>
                <a:uFillTx/>
                <a:latin typeface="Arial" panose="020B0604020202020204" pitchFamily="34" charset="0"/>
                <a:ea typeface="+mn-ea"/>
                <a:cs typeface="Arial" panose="020B0604020202020204" pitchFamily="34" charset="0"/>
              </a:rPr>
              <a:t>Tautība</a:t>
            </a:r>
            <a:endParaRPr kumimoji="0" lang="en-US" sz="1400" b="1" i="0" u="none" strike="noStrike" kern="1200" cap="none" spc="0" normalizeH="0" baseline="0" noProof="0" dirty="0">
              <a:ln>
                <a:noFill/>
              </a:ln>
              <a:solidFill>
                <a:srgbClr val="2E2F2F"/>
              </a:solidFill>
              <a:effectLst/>
              <a:uLnTx/>
              <a:uFillTx/>
              <a:latin typeface="Arial" panose="020B0604020202020204" pitchFamily="34" charset="0"/>
              <a:ea typeface="+mn-ea"/>
              <a:cs typeface="Arial" panose="020B0604020202020204" pitchFamily="34" charset="0"/>
            </a:endParaRPr>
          </a:p>
        </p:txBody>
      </p:sp>
      <p:graphicFrame>
        <p:nvGraphicFramePr>
          <p:cNvPr id="24" name="Chart 49">
            <a:extLst>
              <a:ext uri="{FF2B5EF4-FFF2-40B4-BE49-F238E27FC236}">
                <a16:creationId xmlns:a16="http://schemas.microsoft.com/office/drawing/2014/main" id="{103F70C5-5DFA-0DD7-57B6-C27BA369BDFC}"/>
              </a:ext>
            </a:extLst>
          </p:cNvPr>
          <p:cNvGraphicFramePr/>
          <p:nvPr>
            <p:custDataLst>
              <p:tags r:id="rId13"/>
            </p:custDataLst>
            <p:extLst>
              <p:ext uri="{D42A27DB-BD31-4B8C-83A1-F6EECF244321}">
                <p14:modId xmlns:p14="http://schemas.microsoft.com/office/powerpoint/2010/main" val="1961301773"/>
              </p:ext>
            </p:extLst>
          </p:nvPr>
        </p:nvGraphicFramePr>
        <p:xfrm>
          <a:off x="0" y="4241219"/>
          <a:ext cx="4172693" cy="1785289"/>
        </p:xfrm>
        <a:graphic>
          <a:graphicData uri="http://schemas.openxmlformats.org/drawingml/2006/chart">
            <c:chart xmlns:c="http://schemas.openxmlformats.org/drawingml/2006/chart" xmlns:r="http://schemas.openxmlformats.org/officeDocument/2006/relationships" r:id="rId21"/>
          </a:graphicData>
        </a:graphic>
      </p:graphicFrame>
      <p:grpSp>
        <p:nvGrpSpPr>
          <p:cNvPr id="25" name="Group 24">
            <a:extLst>
              <a:ext uri="{FF2B5EF4-FFF2-40B4-BE49-F238E27FC236}">
                <a16:creationId xmlns:a16="http://schemas.microsoft.com/office/drawing/2014/main" id="{1654DE67-FDB6-6D74-8148-C1E34EC60EF1}"/>
              </a:ext>
            </a:extLst>
          </p:cNvPr>
          <p:cNvGrpSpPr/>
          <p:nvPr/>
        </p:nvGrpSpPr>
        <p:grpSpPr>
          <a:xfrm>
            <a:off x="297180" y="2256578"/>
            <a:ext cx="1230082" cy="902075"/>
            <a:chOff x="3955195" y="2430692"/>
            <a:chExt cx="1230082" cy="902075"/>
          </a:xfrm>
        </p:grpSpPr>
        <p:sp>
          <p:nvSpPr>
            <p:cNvPr id="27" name="Rectangle 26">
              <a:extLst>
                <a:ext uri="{FF2B5EF4-FFF2-40B4-BE49-F238E27FC236}">
                  <a16:creationId xmlns:a16="http://schemas.microsoft.com/office/drawing/2014/main" id="{64FA78C1-D6FC-0786-E2B2-DA309EF2850F}"/>
                </a:ext>
              </a:extLst>
            </p:cNvPr>
            <p:cNvSpPr/>
            <p:nvPr>
              <p:custDataLst>
                <p:tags r:id="rId15"/>
              </p:custDataLst>
            </p:nvPr>
          </p:nvSpPr>
          <p:spPr>
            <a:xfrm>
              <a:off x="4694437" y="3055768"/>
              <a:ext cx="49084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200" b="1" i="0" u="none" strike="noStrike" kern="1200" cap="none" spc="0" normalizeH="0" baseline="0" noProof="0" dirty="0">
                  <a:ln>
                    <a:noFill/>
                  </a:ln>
                  <a:solidFill>
                    <a:srgbClr val="2E2F2F"/>
                  </a:solidFill>
                  <a:effectLst/>
                  <a:uLnTx/>
                  <a:uFillTx/>
                  <a:latin typeface="Arial" panose="020B0604020202020204" pitchFamily="34" charset="0"/>
                  <a:ea typeface="+mn-ea"/>
                  <a:cs typeface="Arial" panose="020B0604020202020204" pitchFamily="34" charset="0"/>
                </a:rPr>
                <a:t>54</a:t>
              </a:r>
              <a:r>
                <a:rPr kumimoji="0" lang="en-GB" sz="1200" b="1" i="0" u="none" strike="noStrike" kern="1200" cap="none" spc="0" normalizeH="0" baseline="0" noProof="0" dirty="0">
                  <a:ln>
                    <a:noFill/>
                  </a:ln>
                  <a:solidFill>
                    <a:srgbClr val="2E2F2F"/>
                  </a:solidFill>
                  <a:effectLst/>
                  <a:uLnTx/>
                  <a:uFillTx/>
                  <a:latin typeface="Arial" panose="020B0604020202020204" pitchFamily="34" charset="0"/>
                  <a:ea typeface="+mn-ea"/>
                  <a:cs typeface="Arial" panose="020B0604020202020204" pitchFamily="34" charset="0"/>
                </a:rPr>
                <a:t>%</a:t>
              </a:r>
              <a:endParaRPr kumimoji="0" lang="en-US" sz="1200" b="1" i="0" u="none" strike="noStrike" kern="1200" cap="none" spc="0" normalizeH="0" baseline="0" noProof="0" dirty="0">
                <a:ln>
                  <a:noFill/>
                </a:ln>
                <a:solidFill>
                  <a:srgbClr val="2E2F2F"/>
                </a:solidFill>
                <a:effectLst/>
                <a:uLnTx/>
                <a:uFillTx/>
                <a:latin typeface="Arial" panose="020B0604020202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83AE4CE2-EB1E-831F-1E7A-1D4577D3D468}"/>
                </a:ext>
              </a:extLst>
            </p:cNvPr>
            <p:cNvSpPr/>
            <p:nvPr>
              <p:custDataLst>
                <p:tags r:id="rId16"/>
              </p:custDataLst>
            </p:nvPr>
          </p:nvSpPr>
          <p:spPr>
            <a:xfrm>
              <a:off x="4694437" y="2430692"/>
              <a:ext cx="49084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noProof="0" dirty="0">
                  <a:ln>
                    <a:noFill/>
                  </a:ln>
                  <a:solidFill>
                    <a:srgbClr val="2E2F2F"/>
                  </a:solidFill>
                  <a:effectLst/>
                  <a:uLnTx/>
                  <a:uFillTx/>
                  <a:latin typeface="Arial" panose="020B0604020202020204" pitchFamily="34" charset="0"/>
                  <a:ea typeface="+mn-ea"/>
                  <a:cs typeface="Arial" panose="020B0604020202020204" pitchFamily="34" charset="0"/>
                </a:rPr>
                <a:t>46</a:t>
              </a:r>
              <a:r>
                <a:rPr kumimoji="0" lang="en-GB" sz="1200" b="1" i="0" u="none" strike="noStrike" kern="1200" cap="none" spc="0" normalizeH="0" baseline="0" noProof="0" dirty="0">
                  <a:ln>
                    <a:noFill/>
                  </a:ln>
                  <a:solidFill>
                    <a:srgbClr val="2E2F2F"/>
                  </a:solidFill>
                  <a:effectLst/>
                  <a:uLnTx/>
                  <a:uFillTx/>
                  <a:latin typeface="Arial" panose="020B0604020202020204" pitchFamily="34" charset="0"/>
                  <a:ea typeface="+mn-ea"/>
                  <a:cs typeface="Arial" panose="020B0604020202020204" pitchFamily="34" charset="0"/>
                </a:rPr>
                <a:t>%</a:t>
              </a:r>
              <a:endParaRPr kumimoji="0" lang="en-US" sz="1200" b="1" i="0" u="none" strike="noStrike" kern="1200" cap="none" spc="0" normalizeH="0" baseline="0" noProof="0" dirty="0">
                <a:ln>
                  <a:noFill/>
                </a:ln>
                <a:solidFill>
                  <a:srgbClr val="2E2F2F"/>
                </a:solidFill>
                <a:effectLst/>
                <a:uLnTx/>
                <a:uFillTx/>
                <a:latin typeface="Arial" panose="020B0604020202020204" pitchFamily="34" charset="0"/>
                <a:ea typeface="+mn-ea"/>
                <a:cs typeface="Arial" panose="020B0604020202020204" pitchFamily="34" charset="0"/>
              </a:endParaRPr>
            </a:p>
          </p:txBody>
        </p:sp>
        <p:sp>
          <p:nvSpPr>
            <p:cNvPr id="30" name="ZoneTexte 72">
              <a:extLst>
                <a:ext uri="{FF2B5EF4-FFF2-40B4-BE49-F238E27FC236}">
                  <a16:creationId xmlns:a16="http://schemas.microsoft.com/office/drawing/2014/main" id="{8279BEEC-EBBA-3EAF-0333-52EB691A1C4B}"/>
                </a:ext>
              </a:extLst>
            </p:cNvPr>
            <p:cNvSpPr txBox="1"/>
            <p:nvPr/>
          </p:nvSpPr>
          <p:spPr>
            <a:xfrm>
              <a:off x="4018014" y="2466657"/>
              <a:ext cx="629727"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333333"/>
                  </a:solidFill>
                  <a:effectLst/>
                  <a:uLnTx/>
                  <a:uFillTx/>
                  <a:latin typeface="Arial"/>
                  <a:ea typeface="+mn-ea"/>
                  <a:cs typeface="+mn-cs"/>
                </a:rPr>
                <a:t>Vīrieši</a:t>
              </a:r>
              <a:endParaRPr kumimoji="0" lang="fr-FR" sz="1400" b="1" i="0" u="none" strike="noStrike" kern="1200" cap="none" spc="0" normalizeH="0" baseline="0" noProof="0" dirty="0">
                <a:ln>
                  <a:noFill/>
                </a:ln>
                <a:solidFill>
                  <a:srgbClr val="333333"/>
                </a:solidFill>
                <a:effectLst/>
                <a:uLnTx/>
                <a:uFillTx/>
                <a:latin typeface="Arial"/>
                <a:ea typeface="+mn-ea"/>
                <a:cs typeface="+mn-cs"/>
              </a:endParaRPr>
            </a:p>
          </p:txBody>
        </p:sp>
        <p:sp>
          <p:nvSpPr>
            <p:cNvPr id="31" name="ZoneTexte 73">
              <a:extLst>
                <a:ext uri="{FF2B5EF4-FFF2-40B4-BE49-F238E27FC236}">
                  <a16:creationId xmlns:a16="http://schemas.microsoft.com/office/drawing/2014/main" id="{53B96F6B-A1B6-491A-61C4-7F7D3C4F7F91}"/>
                </a:ext>
              </a:extLst>
            </p:cNvPr>
            <p:cNvSpPr txBox="1"/>
            <p:nvPr/>
          </p:nvSpPr>
          <p:spPr>
            <a:xfrm>
              <a:off x="3955195" y="3083489"/>
              <a:ext cx="788241"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333333"/>
                  </a:solidFill>
                  <a:effectLst/>
                  <a:uLnTx/>
                  <a:uFillTx/>
                  <a:latin typeface="Arial"/>
                  <a:ea typeface="+mn-ea"/>
                  <a:cs typeface="+mn-cs"/>
                </a:rPr>
                <a:t>Sievietes</a:t>
              </a:r>
              <a:endParaRPr kumimoji="0" lang="fr-FR" sz="1400" b="1" i="0" u="none" strike="noStrike" kern="1200" cap="none" spc="0" normalizeH="0" baseline="0" noProof="0" dirty="0">
                <a:ln>
                  <a:noFill/>
                </a:ln>
                <a:solidFill>
                  <a:srgbClr val="333333"/>
                </a:solidFill>
                <a:effectLst/>
                <a:uLnTx/>
                <a:uFillTx/>
                <a:latin typeface="Arial"/>
                <a:ea typeface="+mn-ea"/>
                <a:cs typeface="+mn-cs"/>
              </a:endParaRPr>
            </a:p>
          </p:txBody>
        </p:sp>
      </p:grpSp>
      <p:graphicFrame>
        <p:nvGraphicFramePr>
          <p:cNvPr id="32" name="Chart 33">
            <a:extLst>
              <a:ext uri="{FF2B5EF4-FFF2-40B4-BE49-F238E27FC236}">
                <a16:creationId xmlns:a16="http://schemas.microsoft.com/office/drawing/2014/main" id="{10E50CC7-6566-9C6E-9534-6285AA17C950}"/>
              </a:ext>
            </a:extLst>
          </p:cNvPr>
          <p:cNvGraphicFramePr/>
          <p:nvPr>
            <p:custDataLst>
              <p:tags r:id="rId14"/>
            </p:custDataLst>
            <p:extLst>
              <p:ext uri="{D42A27DB-BD31-4B8C-83A1-F6EECF244321}">
                <p14:modId xmlns:p14="http://schemas.microsoft.com/office/powerpoint/2010/main" val="1209382237"/>
              </p:ext>
            </p:extLst>
          </p:nvPr>
        </p:nvGraphicFramePr>
        <p:xfrm>
          <a:off x="1810014" y="1895813"/>
          <a:ext cx="2410215" cy="1554217"/>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34" name="Chart 7">
            <a:extLst>
              <a:ext uri="{FF2B5EF4-FFF2-40B4-BE49-F238E27FC236}">
                <a16:creationId xmlns:a16="http://schemas.microsoft.com/office/drawing/2014/main" id="{51E7C5CF-565C-AF7F-A750-114AF438CD18}"/>
              </a:ext>
            </a:extLst>
          </p:cNvPr>
          <p:cNvGraphicFramePr/>
          <p:nvPr>
            <p:extLst>
              <p:ext uri="{D42A27DB-BD31-4B8C-83A1-F6EECF244321}">
                <p14:modId xmlns:p14="http://schemas.microsoft.com/office/powerpoint/2010/main" val="3814954246"/>
              </p:ext>
            </p:extLst>
          </p:nvPr>
        </p:nvGraphicFramePr>
        <p:xfrm>
          <a:off x="5784751" y="4274957"/>
          <a:ext cx="3361984" cy="1626899"/>
        </p:xfrm>
        <a:graphic>
          <a:graphicData uri="http://schemas.openxmlformats.org/drawingml/2006/chart">
            <c:chart xmlns:c="http://schemas.openxmlformats.org/drawingml/2006/chart" xmlns:r="http://schemas.openxmlformats.org/officeDocument/2006/relationships" r:id="rId23"/>
          </a:graphicData>
        </a:graphic>
      </p:graphicFrame>
      <p:sp>
        <p:nvSpPr>
          <p:cNvPr id="5" name="Slide Number Placeholder 4">
            <a:extLst>
              <a:ext uri="{FF2B5EF4-FFF2-40B4-BE49-F238E27FC236}">
                <a16:creationId xmlns:a16="http://schemas.microsoft.com/office/drawing/2014/main" id="{4778BB85-6631-E293-3B2D-E331056A7739}"/>
              </a:ext>
            </a:extLst>
          </p:cNvPr>
          <p:cNvSpPr>
            <a:spLocks noGrp="1"/>
          </p:cNvSpPr>
          <p:nvPr>
            <p:ph type="sldNum" sz="quarter" idx="4"/>
          </p:nvPr>
        </p:nvSpPr>
        <p:spPr/>
        <p:txBody>
          <a:bodyPr/>
          <a:lstStyle/>
          <a:p>
            <a:r>
              <a:rPr lang="en-GB" sz="1000">
                <a:solidFill>
                  <a:schemeClr val="tx1"/>
                </a:solidFill>
              </a:rPr>
              <a:t>© Kantar 2024 | </a:t>
            </a:r>
            <a:fld id="{4034BEE3-566C-4068-A777-C3A4762E861B}" type="slidenum">
              <a:rPr lang="en-GB" smtClean="0"/>
              <a:pPr/>
              <a:t>4</a:t>
            </a:fld>
            <a:endParaRPr lang="en-GB" dirty="0"/>
          </a:p>
        </p:txBody>
      </p:sp>
    </p:spTree>
    <p:extLst>
      <p:ext uri="{BB962C8B-B14F-4D97-AF65-F5344CB8AC3E}">
        <p14:creationId xmlns:p14="http://schemas.microsoft.com/office/powerpoint/2010/main" val="410828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F0A2AE-D1C6-4C02-B853-D60BE636B1A6}"/>
              </a:ext>
            </a:extLst>
          </p:cNvPr>
          <p:cNvSpPr>
            <a:spLocks noGrp="1"/>
          </p:cNvSpPr>
          <p:nvPr>
            <p:ph type="title"/>
          </p:nvPr>
        </p:nvSpPr>
        <p:spPr/>
        <p:txBody>
          <a:bodyPr/>
          <a:lstStyle/>
          <a:p>
            <a:r>
              <a:rPr lang="lv-LV" dirty="0"/>
              <a:t>Pētījuma tvērums</a:t>
            </a:r>
            <a:endParaRPr lang="en-GB" dirty="0"/>
          </a:p>
        </p:txBody>
      </p:sp>
      <p:sp>
        <p:nvSpPr>
          <p:cNvPr id="8" name="Content Placeholder 7">
            <a:extLst>
              <a:ext uri="{FF2B5EF4-FFF2-40B4-BE49-F238E27FC236}">
                <a16:creationId xmlns:a16="http://schemas.microsoft.com/office/drawing/2014/main" id="{249E9400-EB75-45BB-8B2F-AE719760D9D0}"/>
              </a:ext>
            </a:extLst>
          </p:cNvPr>
          <p:cNvSpPr>
            <a:spLocks noGrp="1"/>
          </p:cNvSpPr>
          <p:nvPr>
            <p:ph sz="quarter" idx="12"/>
          </p:nvPr>
        </p:nvSpPr>
        <p:spPr>
          <a:xfrm>
            <a:off x="359999" y="1045029"/>
            <a:ext cx="11333797" cy="4954556"/>
          </a:xfrm>
        </p:spPr>
        <p:txBody>
          <a:bodyPr numCol="2" spcCol="360000"/>
          <a:lstStyle/>
          <a:p>
            <a:pPr marL="342900" indent="-342900">
              <a:buFont typeface="+mj-lt"/>
              <a:buAutoNum type="arabicPeriod"/>
            </a:pPr>
            <a:r>
              <a:rPr lang="lv-LV" sz="1500" b="1" dirty="0">
                <a:solidFill>
                  <a:srgbClr val="00307F"/>
                </a:solidFill>
              </a:rPr>
              <a:t>Rīgas pilsētas iedzīvotāju sociālā identitāte</a:t>
            </a:r>
          </a:p>
          <a:p>
            <a:pPr marL="342900" indent="-342900">
              <a:buFont typeface="+mj-lt"/>
              <a:buAutoNum type="arabicPeriod"/>
            </a:pPr>
            <a:r>
              <a:rPr lang="lv-LV" sz="1500" dirty="0"/>
              <a:t>Rīgas pilsētas iedzīvotāji par tiesībām un pienākumiem pret valsti</a:t>
            </a:r>
          </a:p>
          <a:p>
            <a:pPr marL="523875" lvl="1" indent="-342900">
              <a:buFont typeface="Arial" panose="020B0604020202020204" pitchFamily="34" charset="0"/>
              <a:buChar char="•"/>
            </a:pPr>
            <a:r>
              <a:rPr lang="lv-LV" sz="1500" b="1" dirty="0">
                <a:solidFill>
                  <a:srgbClr val="00307F"/>
                </a:solidFill>
              </a:rPr>
              <a:t>Viedokļa paušana par politiskiem un sociāli ekonomiskiem jautājumiem</a:t>
            </a:r>
          </a:p>
          <a:p>
            <a:pPr marL="342900" indent="-342900">
              <a:buFont typeface="+mj-lt"/>
              <a:buAutoNum type="arabicPeriod"/>
            </a:pPr>
            <a:r>
              <a:rPr lang="lv-LV" sz="1500" b="1" dirty="0">
                <a:solidFill>
                  <a:srgbClr val="00307F"/>
                </a:solidFill>
              </a:rPr>
              <a:t>Rīgas pilsētas iedzīvotāju pilsoniskā līdzdalība</a:t>
            </a:r>
          </a:p>
          <a:p>
            <a:pPr marL="523875" lvl="1" indent="-342900">
              <a:buFont typeface="Arial" panose="020B0604020202020204" pitchFamily="34" charset="0"/>
              <a:buChar char="•"/>
            </a:pPr>
            <a:r>
              <a:rPr lang="lv-LV" sz="1500" b="1" dirty="0">
                <a:solidFill>
                  <a:srgbClr val="00307F"/>
                </a:solidFill>
              </a:rPr>
              <a:t>Iesaistīšanās līdzdalības budžeta projektu konkursā</a:t>
            </a:r>
          </a:p>
          <a:p>
            <a:pPr marL="342900" indent="-342900">
              <a:buFont typeface="+mj-lt"/>
              <a:buAutoNum type="arabicPeriod"/>
            </a:pPr>
            <a:r>
              <a:rPr lang="lv-LV" sz="1500" b="1" dirty="0">
                <a:solidFill>
                  <a:srgbClr val="00307F"/>
                </a:solidFill>
              </a:rPr>
              <a:t>Iesaistīšanās brīvprātīgo darbā un nevalstiskajās organizācijās</a:t>
            </a:r>
          </a:p>
          <a:p>
            <a:pPr marL="342900" indent="-342900">
              <a:buFont typeface="+mj-lt"/>
              <a:buAutoNum type="arabicPeriod"/>
            </a:pPr>
            <a:r>
              <a:rPr lang="lv-LV" sz="1500" dirty="0"/>
              <a:t>Uzticēšanās līdzcilvēkiem un dažādām institūcijām</a:t>
            </a:r>
          </a:p>
          <a:p>
            <a:pPr marL="342900" indent="-342900">
              <a:buFont typeface="+mj-lt"/>
              <a:buAutoNum type="arabicPeriod"/>
            </a:pPr>
            <a:r>
              <a:rPr lang="lv-LV" sz="1500" dirty="0"/>
              <a:t>Starppersonu uzticēšanās, iecietība, attieksme pret atšķirīgām sabiedrības grupām</a:t>
            </a:r>
          </a:p>
          <a:p>
            <a:pPr marL="523875" lvl="1" indent="-342900">
              <a:buFont typeface="Arial" panose="020B0604020202020204" pitchFamily="34" charset="0"/>
              <a:buChar char="•"/>
            </a:pPr>
            <a:r>
              <a:rPr lang="lv-LV" sz="1500" b="1" dirty="0">
                <a:solidFill>
                  <a:srgbClr val="00307F"/>
                </a:solidFill>
              </a:rPr>
              <a:t>Kontaktēšanās ar dažādām iedzīvotāju grupām</a:t>
            </a:r>
          </a:p>
          <a:p>
            <a:pPr marL="523875" lvl="1" indent="-342900">
              <a:buFont typeface="Arial" panose="020B0604020202020204" pitchFamily="34" charset="0"/>
              <a:buChar char="•"/>
            </a:pPr>
            <a:r>
              <a:rPr lang="lv-LV" sz="1500" b="1" dirty="0">
                <a:solidFill>
                  <a:srgbClr val="00307F"/>
                </a:solidFill>
              </a:rPr>
              <a:t>Pasākumu, kas veicina sabiedrības integrāciju, vērtējums</a:t>
            </a:r>
          </a:p>
          <a:p>
            <a:pPr marL="523875" lvl="1" indent="-342900">
              <a:buFont typeface="Arial" panose="020B0604020202020204" pitchFamily="34" charset="0"/>
              <a:buChar char="•"/>
            </a:pPr>
            <a:r>
              <a:rPr lang="lv-LV" sz="1500" b="1" dirty="0">
                <a:solidFill>
                  <a:srgbClr val="00307F"/>
                </a:solidFill>
              </a:rPr>
              <a:t>Pasākumi sabiedrības integrācijas veicināšanai Rīgā</a:t>
            </a:r>
          </a:p>
          <a:p>
            <a:pPr marL="342900" indent="-342900">
              <a:buFont typeface="+mj-lt"/>
              <a:buAutoNum type="arabicPeriod"/>
            </a:pPr>
            <a:r>
              <a:rPr lang="lv-LV" sz="1500" b="1" dirty="0">
                <a:solidFill>
                  <a:srgbClr val="00307F"/>
                </a:solidFill>
              </a:rPr>
              <a:t>Attieksme pret sabiedrības integrāciju</a:t>
            </a:r>
            <a:r>
              <a:rPr lang="lv-LV" sz="1500" dirty="0">
                <a:solidFill>
                  <a:srgbClr val="00307F"/>
                </a:solidFill>
              </a:rPr>
              <a:t>	</a:t>
            </a:r>
          </a:p>
          <a:p>
            <a:pPr marL="523875" lvl="1" indent="-342900">
              <a:buFont typeface="Arial" panose="020B0604020202020204" pitchFamily="34" charset="0"/>
              <a:buChar char="•"/>
            </a:pPr>
            <a:r>
              <a:rPr lang="lv-LV" sz="1500" b="1" dirty="0">
                <a:solidFill>
                  <a:srgbClr val="00307F"/>
                </a:solidFill>
              </a:rPr>
              <a:t>Attieksme pret mazākumtautību integrāciju</a:t>
            </a:r>
          </a:p>
          <a:p>
            <a:pPr marL="342900" indent="-342900">
              <a:buFont typeface="+mj-lt"/>
              <a:buAutoNum type="arabicPeriod"/>
            </a:pPr>
            <a:r>
              <a:rPr lang="lv-LV" sz="1500" b="1" dirty="0">
                <a:solidFill>
                  <a:srgbClr val="00307F"/>
                </a:solidFill>
              </a:rPr>
              <a:t>Latviešu valodas zināšanas un lietošana</a:t>
            </a:r>
          </a:p>
          <a:p>
            <a:pPr marL="342900" indent="-342900">
              <a:buFont typeface="+mj-lt"/>
              <a:buAutoNum type="arabicPeriod"/>
            </a:pPr>
            <a:r>
              <a:rPr lang="lv-LV" sz="1500" dirty="0"/>
              <a:t>Migrācija	</a:t>
            </a:r>
          </a:p>
          <a:p>
            <a:pPr marL="342900" indent="-342900">
              <a:buFont typeface="+mj-lt"/>
              <a:buAutoNum type="arabicPeriod"/>
            </a:pPr>
            <a:r>
              <a:rPr lang="lv-LV" sz="1500" dirty="0"/>
              <a:t>Mediju patēriņš un informētība par pašvaldības pasākumiem un pakalpojumiem	</a:t>
            </a:r>
          </a:p>
          <a:p>
            <a:pPr marL="342900" indent="-342900">
              <a:buFont typeface="+mj-lt"/>
              <a:buAutoNum type="arabicPeriod"/>
            </a:pPr>
            <a:r>
              <a:rPr lang="lv-LV" sz="1500" dirty="0"/>
              <a:t>Sabiedrības, kopienas sadarbība problēmu risināšanā</a:t>
            </a:r>
          </a:p>
          <a:p>
            <a:pPr marL="523875" lvl="1" indent="-342900">
              <a:buFont typeface="Arial" panose="020B0604020202020204" pitchFamily="34" charset="0"/>
              <a:buChar char="•"/>
            </a:pPr>
            <a:r>
              <a:rPr lang="lv-LV" sz="1500" b="1" dirty="0">
                <a:solidFill>
                  <a:srgbClr val="00307F"/>
                </a:solidFill>
              </a:rPr>
              <a:t>Attieksme pret apkaimju biedrību darbību, problēmas un jautājumi, kas tām būtu jārisina</a:t>
            </a:r>
            <a:r>
              <a:rPr lang="lv-LV" sz="1500" dirty="0">
                <a:solidFill>
                  <a:srgbClr val="00307F"/>
                </a:solidFill>
              </a:rPr>
              <a:t>	</a:t>
            </a:r>
          </a:p>
          <a:p>
            <a:pPr marL="342900" indent="-342900">
              <a:buFont typeface="+mj-lt"/>
              <a:buAutoNum type="arabicPeriod"/>
            </a:pPr>
            <a:r>
              <a:rPr lang="lv-LV" sz="1500" b="1" dirty="0">
                <a:solidFill>
                  <a:srgbClr val="00307F"/>
                </a:solidFill>
              </a:rPr>
              <a:t>Sabiedriskie pasākumi</a:t>
            </a:r>
          </a:p>
        </p:txBody>
      </p:sp>
      <p:sp>
        <p:nvSpPr>
          <p:cNvPr id="3" name="Footer Placeholder 2">
            <a:extLst>
              <a:ext uri="{FF2B5EF4-FFF2-40B4-BE49-F238E27FC236}">
                <a16:creationId xmlns:a16="http://schemas.microsoft.com/office/drawing/2014/main" id="{203B328B-3C58-ADDA-FFC9-BCE326098A00}"/>
              </a:ext>
            </a:extLst>
          </p:cNvPr>
          <p:cNvSpPr>
            <a:spLocks noGrp="1"/>
          </p:cNvSpPr>
          <p:nvPr>
            <p:ph type="ftr" sz="quarter" idx="3"/>
          </p:nvPr>
        </p:nvSpPr>
        <p:spPr>
          <a:xfrm>
            <a:off x="3272400" y="6390000"/>
            <a:ext cx="7055875" cy="198000"/>
          </a:xfrm>
          <a:prstGeom prst="rect">
            <a:avLst/>
          </a:prstGeom>
        </p:spPr>
        <p:txBody>
          <a:bodyPr vert="horz" lIns="0" tIns="0" rIns="0" bIns="0" rtlCol="0" anchor="ctr"/>
          <a:lstStyle>
            <a:lvl1pPr algn="l">
              <a:defRPr sz="800">
                <a:solidFill>
                  <a:schemeClr val="tx1"/>
                </a:solidFill>
              </a:defRPr>
            </a:lvl1pPr>
          </a:lstStyle>
          <a:p>
            <a:endParaRPr lang="en-GB" dirty="0"/>
          </a:p>
        </p:txBody>
      </p:sp>
      <p:sp>
        <p:nvSpPr>
          <p:cNvPr id="4" name="Slide Number Placeholder 3">
            <a:extLst>
              <a:ext uri="{FF2B5EF4-FFF2-40B4-BE49-F238E27FC236}">
                <a16:creationId xmlns:a16="http://schemas.microsoft.com/office/drawing/2014/main" id="{F10BAEE2-50D4-10F0-2A31-2EC6DA206E6F}"/>
              </a:ext>
            </a:extLst>
          </p:cNvPr>
          <p:cNvSpPr>
            <a:spLocks noGrp="1"/>
          </p:cNvSpPr>
          <p:nvPr>
            <p:ph type="sldNum" sz="quarter" idx="4"/>
          </p:nvPr>
        </p:nvSpPr>
        <p:spPr/>
        <p:txBody>
          <a:bodyPr/>
          <a:lstStyle/>
          <a:p>
            <a:r>
              <a:rPr lang="en-GB" sz="1000">
                <a:solidFill>
                  <a:schemeClr val="tx1"/>
                </a:solidFill>
              </a:rPr>
              <a:t>© Kantar 2024 | </a:t>
            </a:r>
            <a:fld id="{4034BEE3-566C-4068-A777-C3A4762E861B}" type="slidenum">
              <a:rPr lang="en-GB" smtClean="0"/>
              <a:pPr/>
              <a:t>5</a:t>
            </a:fld>
            <a:endParaRPr lang="en-GB" dirty="0"/>
          </a:p>
        </p:txBody>
      </p:sp>
    </p:spTree>
    <p:extLst>
      <p:ext uri="{BB962C8B-B14F-4D97-AF65-F5344CB8AC3E}">
        <p14:creationId xmlns:p14="http://schemas.microsoft.com/office/powerpoint/2010/main" val="182318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lv-LV" dirty="0"/>
              <a:t>Pētījuma rezultāti</a:t>
            </a:r>
            <a:endParaRPr lang="en-GB" dirty="0"/>
          </a:p>
        </p:txBody>
      </p:sp>
      <p:sp>
        <p:nvSpPr>
          <p:cNvPr id="3" name="Text Placeholder 2"/>
          <p:cNvSpPr>
            <a:spLocks noGrp="1"/>
          </p:cNvSpPr>
          <p:nvPr>
            <p:ph type="body" sz="quarter" idx="16"/>
          </p:nvPr>
        </p:nvSpPr>
        <p:spPr/>
        <p:txBody>
          <a:bodyPr/>
          <a:lstStyle/>
          <a:p>
            <a:r>
              <a:rPr lang="lv-LV"/>
              <a:t>2</a:t>
            </a:r>
            <a:endParaRPr lang="en-GB" dirty="0"/>
          </a:p>
        </p:txBody>
      </p:sp>
    </p:spTree>
    <p:extLst>
      <p:ext uri="{BB962C8B-B14F-4D97-AF65-F5344CB8AC3E}">
        <p14:creationId xmlns:p14="http://schemas.microsoft.com/office/powerpoint/2010/main" val="48321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F0A2AE-D1C6-4C02-B853-D60BE636B1A6}"/>
              </a:ext>
            </a:extLst>
          </p:cNvPr>
          <p:cNvSpPr>
            <a:spLocks noGrp="1"/>
          </p:cNvSpPr>
          <p:nvPr>
            <p:ph type="title"/>
          </p:nvPr>
        </p:nvSpPr>
        <p:spPr>
          <a:xfrm>
            <a:off x="359999" y="430718"/>
            <a:ext cx="11466875" cy="403200"/>
          </a:xfrm>
        </p:spPr>
        <p:txBody>
          <a:bodyPr vert="horz" lIns="0" tIns="0" rIns="0" bIns="0" rtlCol="0" anchor="t">
            <a:normAutofit/>
          </a:bodyPr>
          <a:lstStyle/>
          <a:p>
            <a:r>
              <a:rPr lang="lv-LV" dirty="0"/>
              <a:t>Attieksme pret integrācijas procesu</a:t>
            </a:r>
            <a:endParaRPr lang="en-GB" dirty="0"/>
          </a:p>
        </p:txBody>
      </p:sp>
      <p:pic>
        <p:nvPicPr>
          <p:cNvPr id="10" name="Picture 9">
            <a:extLst>
              <a:ext uri="{FF2B5EF4-FFF2-40B4-BE49-F238E27FC236}">
                <a16:creationId xmlns:a16="http://schemas.microsoft.com/office/drawing/2014/main" id="{6108E896-7DB9-001F-70FD-D31870E7A131}"/>
              </a:ext>
            </a:extLst>
          </p:cNvPr>
          <p:cNvPicPr>
            <a:picLocks noChangeAspect="1"/>
          </p:cNvPicPr>
          <p:nvPr/>
        </p:nvPicPr>
        <p:blipFill>
          <a:blip r:embed="rId2"/>
          <a:stretch>
            <a:fillRect/>
          </a:stretch>
        </p:blipFill>
        <p:spPr>
          <a:xfrm>
            <a:off x="1496602" y="2248247"/>
            <a:ext cx="9198796" cy="1908750"/>
          </a:xfrm>
          <a:prstGeom prst="rect">
            <a:avLst/>
          </a:prstGeom>
          <a:noFill/>
        </p:spPr>
      </p:pic>
      <p:sp>
        <p:nvSpPr>
          <p:cNvPr id="15" name="Footer Placeholder 5">
            <a:extLst>
              <a:ext uri="{FF2B5EF4-FFF2-40B4-BE49-F238E27FC236}">
                <a16:creationId xmlns:a16="http://schemas.microsoft.com/office/drawing/2014/main" id="{1B0A0B79-F925-A538-3598-11DEF83AB769}"/>
              </a:ext>
            </a:extLst>
          </p:cNvPr>
          <p:cNvSpPr>
            <a:spLocks noGrp="1"/>
          </p:cNvSpPr>
          <p:nvPr>
            <p:ph type="ftr" sz="quarter" idx="3"/>
          </p:nvPr>
        </p:nvSpPr>
        <p:spPr>
          <a:xfrm>
            <a:off x="3272400" y="6390000"/>
            <a:ext cx="7055875" cy="198000"/>
          </a:xfrm>
        </p:spPr>
        <p:txBody>
          <a:bodyPr/>
          <a:lstStyle/>
          <a:p>
            <a:endParaRPr lang="en-GB"/>
          </a:p>
        </p:txBody>
      </p:sp>
      <p:sp>
        <p:nvSpPr>
          <p:cNvPr id="11" name="Text Box 1">
            <a:extLst>
              <a:ext uri="{FF2B5EF4-FFF2-40B4-BE49-F238E27FC236}">
                <a16:creationId xmlns:a16="http://schemas.microsoft.com/office/drawing/2014/main" id="{8D037372-C534-0E43-0CCD-D5A3BFD6CCFB}"/>
              </a:ext>
            </a:extLst>
          </p:cNvPr>
          <p:cNvSpPr txBox="1">
            <a:spLocks noChangeArrowheads="1"/>
          </p:cNvSpPr>
          <p:nvPr/>
        </p:nvSpPr>
        <p:spPr bwMode="auto">
          <a:xfrm>
            <a:off x="359999" y="570446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Bāze: visi respondenti, n=802</a:t>
            </a:r>
          </a:p>
        </p:txBody>
      </p:sp>
      <p:sp>
        <p:nvSpPr>
          <p:cNvPr id="12" name="Text Box 1">
            <a:extLst>
              <a:ext uri="{FF2B5EF4-FFF2-40B4-BE49-F238E27FC236}">
                <a16:creationId xmlns:a16="http://schemas.microsoft.com/office/drawing/2014/main" id="{BFB91350-85F5-6BCB-E897-97A86E79C6D7}"/>
              </a:ext>
            </a:extLst>
          </p:cNvPr>
          <p:cNvSpPr txBox="1">
            <a:spLocks noChangeArrowheads="1"/>
          </p:cNvSpPr>
          <p:nvPr/>
        </p:nvSpPr>
        <p:spPr bwMode="auto">
          <a:xfrm>
            <a:off x="359999" y="553174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2024. gada aptaujas dati</a:t>
            </a:r>
          </a:p>
        </p:txBody>
      </p:sp>
      <p:sp>
        <p:nvSpPr>
          <p:cNvPr id="4" name="TextBox 3">
            <a:extLst>
              <a:ext uri="{FF2B5EF4-FFF2-40B4-BE49-F238E27FC236}">
                <a16:creationId xmlns:a16="http://schemas.microsoft.com/office/drawing/2014/main" id="{8A59959C-7764-1255-5246-DC7A977C1C66}"/>
              </a:ext>
            </a:extLst>
          </p:cNvPr>
          <p:cNvSpPr txBox="1"/>
          <p:nvPr/>
        </p:nvSpPr>
        <p:spPr>
          <a:xfrm>
            <a:off x="359999" y="1104900"/>
            <a:ext cx="8793526" cy="369332"/>
          </a:xfrm>
          <a:prstGeom prst="rect">
            <a:avLst/>
          </a:prstGeom>
          <a:noFill/>
        </p:spPr>
        <p:txBody>
          <a:bodyPr wrap="square" lIns="0" tIns="0" rIns="0" bIns="0" rtlCol="0">
            <a:spAutoFit/>
          </a:bodyPr>
          <a:lstStyle/>
          <a:p>
            <a:r>
              <a:rPr lang="lv-LV" sz="1200" b="1" dirty="0"/>
              <a:t>"Sabiedrībā valda dažādi uzskati par sociāli-politiskajiem jautājumiem. Kāda ir Jūsu nostāja šādos jautājumos? – Jūs pilnībā vai drīzāk atbalstāt spriedumu A, vai arī drīzāk vai pilnībā piekrītat spriedumam B."</a:t>
            </a:r>
          </a:p>
        </p:txBody>
      </p:sp>
      <p:sp>
        <p:nvSpPr>
          <p:cNvPr id="6" name="TextBox 5">
            <a:extLst>
              <a:ext uri="{FF2B5EF4-FFF2-40B4-BE49-F238E27FC236}">
                <a16:creationId xmlns:a16="http://schemas.microsoft.com/office/drawing/2014/main" id="{77240E68-2F78-75C0-F5E8-2E10EC798906}"/>
              </a:ext>
            </a:extLst>
          </p:cNvPr>
          <p:cNvSpPr txBox="1"/>
          <p:nvPr/>
        </p:nvSpPr>
        <p:spPr>
          <a:xfrm>
            <a:off x="4362450" y="4530623"/>
            <a:ext cx="1219200" cy="400110"/>
          </a:xfrm>
          <a:prstGeom prst="rect">
            <a:avLst/>
          </a:prstGeom>
          <a:noFill/>
        </p:spPr>
        <p:txBody>
          <a:bodyPr wrap="square" lIns="0" tIns="0" rIns="0" bIns="0" rtlCol="0">
            <a:spAutoFit/>
          </a:bodyPr>
          <a:lstStyle/>
          <a:p>
            <a:r>
              <a:rPr lang="lv-LV" sz="2600" b="1" dirty="0">
                <a:solidFill>
                  <a:schemeClr val="tx2">
                    <a:lumMod val="60000"/>
                    <a:lumOff val="40000"/>
                  </a:schemeClr>
                </a:solidFill>
              </a:rPr>
              <a:t>32%</a:t>
            </a:r>
            <a:endParaRPr lang="en-GB" sz="2600" b="1" dirty="0" err="1">
              <a:solidFill>
                <a:schemeClr val="tx2">
                  <a:lumMod val="60000"/>
                  <a:lumOff val="40000"/>
                </a:schemeClr>
              </a:solidFill>
            </a:endParaRPr>
          </a:p>
        </p:txBody>
      </p:sp>
      <p:sp>
        <p:nvSpPr>
          <p:cNvPr id="8" name="TextBox 7">
            <a:extLst>
              <a:ext uri="{FF2B5EF4-FFF2-40B4-BE49-F238E27FC236}">
                <a16:creationId xmlns:a16="http://schemas.microsoft.com/office/drawing/2014/main" id="{0AD6A342-7FB5-9127-26EF-9205B2EBEF0E}"/>
              </a:ext>
            </a:extLst>
          </p:cNvPr>
          <p:cNvSpPr txBox="1"/>
          <p:nvPr/>
        </p:nvSpPr>
        <p:spPr>
          <a:xfrm>
            <a:off x="7934325" y="4530902"/>
            <a:ext cx="1219200" cy="400110"/>
          </a:xfrm>
          <a:prstGeom prst="rect">
            <a:avLst/>
          </a:prstGeom>
          <a:noFill/>
        </p:spPr>
        <p:txBody>
          <a:bodyPr wrap="square" lIns="0" tIns="0" rIns="0" bIns="0" rtlCol="0">
            <a:spAutoFit/>
          </a:bodyPr>
          <a:lstStyle/>
          <a:p>
            <a:r>
              <a:rPr lang="lv-LV" sz="2600" b="1" dirty="0">
                <a:solidFill>
                  <a:schemeClr val="accent5">
                    <a:lumMod val="75000"/>
                  </a:schemeClr>
                </a:solidFill>
              </a:rPr>
              <a:t>66%</a:t>
            </a:r>
            <a:endParaRPr lang="en-GB" sz="2600" b="1" dirty="0" err="1">
              <a:solidFill>
                <a:schemeClr val="accent5">
                  <a:lumMod val="75000"/>
                </a:schemeClr>
              </a:solidFill>
            </a:endParaRPr>
          </a:p>
        </p:txBody>
      </p:sp>
      <p:sp>
        <p:nvSpPr>
          <p:cNvPr id="5" name="Slide Number Placeholder 4">
            <a:extLst>
              <a:ext uri="{FF2B5EF4-FFF2-40B4-BE49-F238E27FC236}">
                <a16:creationId xmlns:a16="http://schemas.microsoft.com/office/drawing/2014/main" id="{4C9DD759-CD6F-9E23-64B7-4747A74EF06D}"/>
              </a:ext>
            </a:extLst>
          </p:cNvPr>
          <p:cNvSpPr>
            <a:spLocks noGrp="1"/>
          </p:cNvSpPr>
          <p:nvPr>
            <p:ph type="sldNum" sz="quarter" idx="4"/>
          </p:nvPr>
        </p:nvSpPr>
        <p:spPr/>
        <p:txBody>
          <a:bodyPr/>
          <a:lstStyle/>
          <a:p>
            <a:r>
              <a:rPr lang="en-GB" sz="1000">
                <a:solidFill>
                  <a:schemeClr val="tx1"/>
                </a:solidFill>
              </a:rPr>
              <a:t>© Kantar 2024 | </a:t>
            </a:r>
            <a:fld id="{4034BEE3-566C-4068-A777-C3A4762E861B}" type="slidenum">
              <a:rPr lang="en-GB" smtClean="0"/>
              <a:pPr/>
              <a:t>7</a:t>
            </a:fld>
            <a:endParaRPr lang="en-GB" dirty="0"/>
          </a:p>
        </p:txBody>
      </p:sp>
    </p:spTree>
    <p:extLst>
      <p:ext uri="{BB962C8B-B14F-4D97-AF65-F5344CB8AC3E}">
        <p14:creationId xmlns:p14="http://schemas.microsoft.com/office/powerpoint/2010/main" val="238729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F0A2AE-D1C6-4C02-B853-D60BE636B1A6}"/>
              </a:ext>
            </a:extLst>
          </p:cNvPr>
          <p:cNvSpPr>
            <a:spLocks noGrp="1"/>
          </p:cNvSpPr>
          <p:nvPr>
            <p:ph type="title"/>
          </p:nvPr>
        </p:nvSpPr>
        <p:spPr>
          <a:xfrm>
            <a:off x="359999" y="430718"/>
            <a:ext cx="11466875" cy="403200"/>
          </a:xfrm>
        </p:spPr>
        <p:txBody>
          <a:bodyPr vert="horz" lIns="0" tIns="0" rIns="0" bIns="0" rtlCol="0" anchor="t">
            <a:normAutofit/>
          </a:bodyPr>
          <a:lstStyle/>
          <a:p>
            <a:r>
              <a:rPr lang="lv-LV" dirty="0"/>
              <a:t>Attieksme pret integrācijas procesu dinamikā</a:t>
            </a:r>
            <a:endParaRPr lang="en-GB" dirty="0"/>
          </a:p>
        </p:txBody>
      </p:sp>
      <p:pic>
        <p:nvPicPr>
          <p:cNvPr id="6" name="Picture 5">
            <a:extLst>
              <a:ext uri="{FF2B5EF4-FFF2-40B4-BE49-F238E27FC236}">
                <a16:creationId xmlns:a16="http://schemas.microsoft.com/office/drawing/2014/main" id="{74DABCD3-6525-9798-B028-0D586F359AC4}"/>
              </a:ext>
            </a:extLst>
          </p:cNvPr>
          <p:cNvPicPr>
            <a:picLocks noChangeAspect="1"/>
          </p:cNvPicPr>
          <p:nvPr/>
        </p:nvPicPr>
        <p:blipFill>
          <a:blip r:embed="rId2"/>
          <a:stretch>
            <a:fillRect/>
          </a:stretch>
        </p:blipFill>
        <p:spPr>
          <a:xfrm>
            <a:off x="1912498" y="1790380"/>
            <a:ext cx="8361003" cy="3344400"/>
          </a:xfrm>
          <a:prstGeom prst="rect">
            <a:avLst/>
          </a:prstGeom>
          <a:noFill/>
        </p:spPr>
      </p:pic>
      <p:sp>
        <p:nvSpPr>
          <p:cNvPr id="20" name="Footer Placeholder 6">
            <a:extLst>
              <a:ext uri="{FF2B5EF4-FFF2-40B4-BE49-F238E27FC236}">
                <a16:creationId xmlns:a16="http://schemas.microsoft.com/office/drawing/2014/main" id="{77BE8C06-1B21-A1A4-A93C-5D01BAC2D214}"/>
              </a:ext>
            </a:extLst>
          </p:cNvPr>
          <p:cNvSpPr>
            <a:spLocks noGrp="1"/>
          </p:cNvSpPr>
          <p:nvPr>
            <p:ph type="ftr" sz="quarter" idx="3"/>
          </p:nvPr>
        </p:nvSpPr>
        <p:spPr>
          <a:xfrm>
            <a:off x="3272400" y="6390000"/>
            <a:ext cx="7055875" cy="198000"/>
          </a:xfrm>
        </p:spPr>
        <p:txBody>
          <a:bodyPr/>
          <a:lstStyle/>
          <a:p>
            <a:endParaRPr lang="en-GB"/>
          </a:p>
        </p:txBody>
      </p:sp>
      <p:sp>
        <p:nvSpPr>
          <p:cNvPr id="8" name="Text Box 1">
            <a:extLst>
              <a:ext uri="{FF2B5EF4-FFF2-40B4-BE49-F238E27FC236}">
                <a16:creationId xmlns:a16="http://schemas.microsoft.com/office/drawing/2014/main" id="{CD6D7D7A-C35D-6E3B-EE4E-0AB9A758EA26}"/>
              </a:ext>
            </a:extLst>
          </p:cNvPr>
          <p:cNvSpPr txBox="1">
            <a:spLocks noChangeArrowheads="1"/>
          </p:cNvSpPr>
          <p:nvPr/>
        </p:nvSpPr>
        <p:spPr bwMode="auto">
          <a:xfrm>
            <a:off x="349613" y="5704469"/>
            <a:ext cx="4633891"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pt-BR" sz="1000" b="0" i="0" u="none" strike="noStrike" baseline="0" dirty="0">
                <a:solidFill>
                  <a:srgbClr val="000000"/>
                </a:solidFill>
                <a:latin typeface="Arial"/>
                <a:cs typeface="Arial"/>
              </a:rPr>
              <a:t>Bāze: visi respondenti [2017: n=804, 2021: n=802, 2024: n=802]</a:t>
            </a:r>
            <a:endParaRPr lang="lv-LV" sz="1000" b="0" i="0" u="none" strike="noStrike" baseline="0" dirty="0">
              <a:solidFill>
                <a:srgbClr val="000000"/>
              </a:solidFill>
              <a:latin typeface="Arial"/>
              <a:cs typeface="Arial"/>
            </a:endParaRPr>
          </a:p>
        </p:txBody>
      </p:sp>
      <p:sp>
        <p:nvSpPr>
          <p:cNvPr id="9" name="Text Box 1">
            <a:extLst>
              <a:ext uri="{FF2B5EF4-FFF2-40B4-BE49-F238E27FC236}">
                <a16:creationId xmlns:a16="http://schemas.microsoft.com/office/drawing/2014/main" id="{E3F64AA7-C0ED-1EFE-D742-8F495D8C167A}"/>
              </a:ext>
            </a:extLst>
          </p:cNvPr>
          <p:cNvSpPr txBox="1">
            <a:spLocks noChangeArrowheads="1"/>
          </p:cNvSpPr>
          <p:nvPr/>
        </p:nvSpPr>
        <p:spPr bwMode="auto">
          <a:xfrm>
            <a:off x="356843" y="5531749"/>
            <a:ext cx="3481511"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2017., 2021. un 2024. gada aptauju datu salīdzinājums</a:t>
            </a:r>
          </a:p>
        </p:txBody>
      </p:sp>
      <p:sp>
        <p:nvSpPr>
          <p:cNvPr id="4" name="TextBox 3">
            <a:extLst>
              <a:ext uri="{FF2B5EF4-FFF2-40B4-BE49-F238E27FC236}">
                <a16:creationId xmlns:a16="http://schemas.microsoft.com/office/drawing/2014/main" id="{A877E579-C9B4-9842-899D-605BEBA5E079}"/>
              </a:ext>
            </a:extLst>
          </p:cNvPr>
          <p:cNvSpPr txBox="1"/>
          <p:nvPr/>
        </p:nvSpPr>
        <p:spPr>
          <a:xfrm>
            <a:off x="359999" y="1104900"/>
            <a:ext cx="8793526" cy="369332"/>
          </a:xfrm>
          <a:prstGeom prst="rect">
            <a:avLst/>
          </a:prstGeom>
          <a:noFill/>
        </p:spPr>
        <p:txBody>
          <a:bodyPr wrap="square" lIns="0" tIns="0" rIns="0" bIns="0" rtlCol="0">
            <a:spAutoFit/>
          </a:bodyPr>
          <a:lstStyle/>
          <a:p>
            <a:r>
              <a:rPr lang="lv-LV" sz="1200" b="1"/>
              <a:t>"Sabiedrībā valda dažādi uzskati par sociāli-politiskajiem jautājumiem. </a:t>
            </a:r>
            <a:r>
              <a:rPr lang="lv-LV" sz="1200" b="1" dirty="0"/>
              <a:t>Kāda ir Jūsu nostāja šādos jautājumos? – Jūs pilnībā vai drīzāk atbalstāt spriedumu A, vai arī drīzāk vai pilnībā piekrītat spriedumam B."</a:t>
            </a:r>
          </a:p>
        </p:txBody>
      </p:sp>
      <p:sp>
        <p:nvSpPr>
          <p:cNvPr id="10" name="TextBox 9">
            <a:extLst>
              <a:ext uri="{FF2B5EF4-FFF2-40B4-BE49-F238E27FC236}">
                <a16:creationId xmlns:a16="http://schemas.microsoft.com/office/drawing/2014/main" id="{1EA2D8C1-0B66-1CA0-A8AB-70B4E03D8516}"/>
              </a:ext>
            </a:extLst>
          </p:cNvPr>
          <p:cNvSpPr txBox="1"/>
          <p:nvPr/>
        </p:nvSpPr>
        <p:spPr>
          <a:xfrm>
            <a:off x="1129397" y="3189241"/>
            <a:ext cx="806748" cy="400110"/>
          </a:xfrm>
          <a:prstGeom prst="rect">
            <a:avLst/>
          </a:prstGeom>
          <a:noFill/>
        </p:spPr>
        <p:txBody>
          <a:bodyPr wrap="square" lIns="0" tIns="0" rIns="0" bIns="0" rtlCol="0">
            <a:spAutoFit/>
          </a:bodyPr>
          <a:lstStyle/>
          <a:p>
            <a:r>
              <a:rPr lang="lv-LV" sz="2600" b="1" dirty="0">
                <a:solidFill>
                  <a:schemeClr val="tx2">
                    <a:lumMod val="60000"/>
                    <a:lumOff val="40000"/>
                  </a:schemeClr>
                </a:solidFill>
              </a:rPr>
              <a:t>32%</a:t>
            </a:r>
            <a:endParaRPr lang="en-GB" sz="2600" b="1" dirty="0" err="1">
              <a:solidFill>
                <a:schemeClr val="tx2">
                  <a:lumMod val="60000"/>
                  <a:lumOff val="40000"/>
                </a:schemeClr>
              </a:solidFill>
            </a:endParaRPr>
          </a:p>
        </p:txBody>
      </p:sp>
      <p:cxnSp>
        <p:nvCxnSpPr>
          <p:cNvPr id="11" name="Straight Arrow Connector 10">
            <a:extLst>
              <a:ext uri="{FF2B5EF4-FFF2-40B4-BE49-F238E27FC236}">
                <a16:creationId xmlns:a16="http://schemas.microsoft.com/office/drawing/2014/main" id="{B93F4D31-491E-A2BF-9CB5-0DC1E58D7479}"/>
              </a:ext>
            </a:extLst>
          </p:cNvPr>
          <p:cNvCxnSpPr/>
          <p:nvPr/>
        </p:nvCxnSpPr>
        <p:spPr>
          <a:xfrm>
            <a:off x="1022929" y="3307449"/>
            <a:ext cx="0" cy="1857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EF233A9-CAD5-5EC1-4405-447F1C976DB4}"/>
              </a:ext>
            </a:extLst>
          </p:cNvPr>
          <p:cNvSpPr txBox="1"/>
          <p:nvPr/>
        </p:nvSpPr>
        <p:spPr>
          <a:xfrm>
            <a:off x="9736197" y="3189241"/>
            <a:ext cx="806748" cy="400110"/>
          </a:xfrm>
          <a:prstGeom prst="rect">
            <a:avLst/>
          </a:prstGeom>
          <a:noFill/>
        </p:spPr>
        <p:txBody>
          <a:bodyPr wrap="square" lIns="0" tIns="0" rIns="0" bIns="0" rtlCol="0">
            <a:spAutoFit/>
          </a:bodyPr>
          <a:lstStyle/>
          <a:p>
            <a:r>
              <a:rPr lang="lv-LV" sz="2600" b="1" dirty="0">
                <a:solidFill>
                  <a:schemeClr val="accent5">
                    <a:lumMod val="75000"/>
                  </a:schemeClr>
                </a:solidFill>
              </a:rPr>
              <a:t>66%</a:t>
            </a:r>
            <a:endParaRPr lang="en-GB" sz="2600" b="1" dirty="0" err="1">
              <a:solidFill>
                <a:schemeClr val="accent5">
                  <a:lumMod val="75000"/>
                </a:schemeClr>
              </a:solidFill>
            </a:endParaRPr>
          </a:p>
        </p:txBody>
      </p:sp>
      <p:cxnSp>
        <p:nvCxnSpPr>
          <p:cNvPr id="13" name="Straight Arrow Connector 12">
            <a:extLst>
              <a:ext uri="{FF2B5EF4-FFF2-40B4-BE49-F238E27FC236}">
                <a16:creationId xmlns:a16="http://schemas.microsoft.com/office/drawing/2014/main" id="{C841F283-EEEF-727F-11E0-6474211A3D4B}"/>
              </a:ext>
            </a:extLst>
          </p:cNvPr>
          <p:cNvCxnSpPr/>
          <p:nvPr/>
        </p:nvCxnSpPr>
        <p:spPr>
          <a:xfrm flipV="1">
            <a:off x="10472811" y="3292440"/>
            <a:ext cx="0" cy="17614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44B3CC5-5235-B4F0-2B63-24F76E07F5D9}"/>
              </a:ext>
            </a:extLst>
          </p:cNvPr>
          <p:cNvCxnSpPr/>
          <p:nvPr/>
        </p:nvCxnSpPr>
        <p:spPr>
          <a:xfrm>
            <a:off x="981180" y="5369306"/>
            <a:ext cx="0" cy="1857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A663AE2-A29D-DC55-C22C-6DF76AC3A8C4}"/>
              </a:ext>
            </a:extLst>
          </p:cNvPr>
          <p:cNvCxnSpPr/>
          <p:nvPr/>
        </p:nvCxnSpPr>
        <p:spPr>
          <a:xfrm flipV="1">
            <a:off x="340815" y="5359781"/>
            <a:ext cx="0" cy="17614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Text Box 1">
            <a:extLst>
              <a:ext uri="{FF2B5EF4-FFF2-40B4-BE49-F238E27FC236}">
                <a16:creationId xmlns:a16="http://schemas.microsoft.com/office/drawing/2014/main" id="{0C8C8A00-2AA2-3983-CFDD-7A09D7B94543}"/>
              </a:ext>
            </a:extLst>
          </p:cNvPr>
          <p:cNvSpPr txBox="1">
            <a:spLocks noChangeArrowheads="1"/>
          </p:cNvSpPr>
          <p:nvPr/>
        </p:nvSpPr>
        <p:spPr bwMode="auto">
          <a:xfrm>
            <a:off x="376988" y="5304380"/>
            <a:ext cx="4633891"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r>
              <a:rPr lang="pt-BR" sz="1000" b="0" i="0" u="none" strike="noStrike" baseline="0" dirty="0">
                <a:solidFill>
                  <a:srgbClr val="000000"/>
                </a:solidFill>
                <a:latin typeface="Arial"/>
                <a:cs typeface="Arial"/>
              </a:rPr>
              <a:t>Rādītājs ir statistiski nozīmīgi </a:t>
            </a:r>
            <a:endParaRPr lang="lv-LV" sz="1000" b="0" i="0" u="none" strike="noStrike" baseline="0" dirty="0">
              <a:solidFill>
                <a:srgbClr val="000000"/>
              </a:solidFill>
              <a:latin typeface="Arial"/>
              <a:cs typeface="Arial"/>
            </a:endParaRPr>
          </a:p>
          <a:p>
            <a:pPr rtl="0">
              <a:defRPr sz="1000"/>
            </a:pPr>
            <a:r>
              <a:rPr lang="lv-LV" sz="1000" b="0" i="0" u="none" strike="noStrike" baseline="0" dirty="0">
                <a:solidFill>
                  <a:srgbClr val="000000"/>
                </a:solidFill>
                <a:latin typeface="Arial"/>
                <a:cs typeface="Arial"/>
              </a:rPr>
              <a:t>a</a:t>
            </a:r>
            <a:r>
              <a:rPr lang="pt-BR" sz="1000" b="0" i="0" u="none" strike="noStrike" baseline="0" dirty="0">
                <a:solidFill>
                  <a:srgbClr val="000000"/>
                </a:solidFill>
                <a:latin typeface="Arial"/>
                <a:cs typeface="Arial"/>
              </a:rPr>
              <a:t>ugstāks</a:t>
            </a:r>
            <a:r>
              <a:rPr lang="lv-LV" sz="1000" b="0" i="0" u="none" strike="noStrike" baseline="0" dirty="0">
                <a:solidFill>
                  <a:srgbClr val="000000"/>
                </a:solidFill>
                <a:latin typeface="Arial"/>
                <a:cs typeface="Arial"/>
              </a:rPr>
              <a:t>   </a:t>
            </a:r>
            <a:r>
              <a:rPr lang="pt-BR" sz="1000" b="0" i="0" u="none" strike="noStrike" baseline="0" dirty="0">
                <a:solidFill>
                  <a:srgbClr val="000000"/>
                </a:solidFill>
                <a:latin typeface="Arial"/>
                <a:cs typeface="Arial"/>
              </a:rPr>
              <a:t> zemāks nekā 2017. gadā</a:t>
            </a:r>
            <a:endParaRPr lang="lv-LV" sz="1000" b="0" i="0" u="none" strike="noStrike" baseline="0" dirty="0">
              <a:solidFill>
                <a:srgbClr val="000000"/>
              </a:solidFill>
              <a:latin typeface="Arial"/>
              <a:cs typeface="Arial"/>
            </a:endParaRPr>
          </a:p>
        </p:txBody>
      </p:sp>
      <p:cxnSp>
        <p:nvCxnSpPr>
          <p:cNvPr id="21" name="Straight Arrow Connector 20">
            <a:extLst>
              <a:ext uri="{FF2B5EF4-FFF2-40B4-BE49-F238E27FC236}">
                <a16:creationId xmlns:a16="http://schemas.microsoft.com/office/drawing/2014/main" id="{DA799F5F-F4BD-26C4-6388-32873BA61ADA}"/>
              </a:ext>
            </a:extLst>
          </p:cNvPr>
          <p:cNvCxnSpPr/>
          <p:nvPr/>
        </p:nvCxnSpPr>
        <p:spPr>
          <a:xfrm>
            <a:off x="10393814" y="5832332"/>
            <a:ext cx="0" cy="1857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EBAACC9-0E74-67A5-E310-CD51D738AB3D}"/>
              </a:ext>
            </a:extLst>
          </p:cNvPr>
          <p:cNvCxnSpPr/>
          <p:nvPr/>
        </p:nvCxnSpPr>
        <p:spPr>
          <a:xfrm flipV="1">
            <a:off x="9736197" y="5822807"/>
            <a:ext cx="0" cy="17614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Text Box 1">
            <a:extLst>
              <a:ext uri="{FF2B5EF4-FFF2-40B4-BE49-F238E27FC236}">
                <a16:creationId xmlns:a16="http://schemas.microsoft.com/office/drawing/2014/main" id="{F5D451C2-FB56-C257-EBA5-4CF758BB7AE5}"/>
              </a:ext>
            </a:extLst>
          </p:cNvPr>
          <p:cNvSpPr txBox="1">
            <a:spLocks noChangeArrowheads="1"/>
          </p:cNvSpPr>
          <p:nvPr/>
        </p:nvSpPr>
        <p:spPr bwMode="auto">
          <a:xfrm>
            <a:off x="7238720" y="5767406"/>
            <a:ext cx="4633891"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0">
              <a:defRPr sz="1000"/>
            </a:pPr>
            <a:r>
              <a:rPr lang="pt-BR" sz="1000" b="0" i="0" u="none" strike="noStrike" baseline="0" dirty="0">
                <a:solidFill>
                  <a:srgbClr val="000000"/>
                </a:solidFill>
                <a:latin typeface="Arial"/>
                <a:cs typeface="Arial"/>
              </a:rPr>
              <a:t>Rādītājs ir statistiski nozīmīgi </a:t>
            </a:r>
            <a:endParaRPr lang="lv-LV" sz="1000" b="0" i="0" u="none" strike="noStrike" baseline="0" dirty="0">
              <a:solidFill>
                <a:srgbClr val="000000"/>
              </a:solidFill>
              <a:latin typeface="Arial"/>
              <a:cs typeface="Arial"/>
            </a:endParaRPr>
          </a:p>
          <a:p>
            <a:pPr algn="r" rtl="0">
              <a:defRPr sz="1000"/>
            </a:pPr>
            <a:r>
              <a:rPr lang="lv-LV" sz="1000" b="0" i="0" u="none" strike="noStrike" baseline="0" dirty="0">
                <a:solidFill>
                  <a:srgbClr val="000000"/>
                </a:solidFill>
                <a:latin typeface="Arial"/>
                <a:cs typeface="Arial"/>
              </a:rPr>
              <a:t>a</a:t>
            </a:r>
            <a:r>
              <a:rPr lang="pt-BR" sz="1000" b="0" i="0" u="none" strike="noStrike" baseline="0" dirty="0">
                <a:solidFill>
                  <a:srgbClr val="000000"/>
                </a:solidFill>
                <a:latin typeface="Arial"/>
                <a:cs typeface="Arial"/>
              </a:rPr>
              <a:t>ugstāks</a:t>
            </a:r>
            <a:r>
              <a:rPr lang="lv-LV" sz="1000" b="0" i="0" u="none" strike="noStrike" baseline="0" dirty="0">
                <a:solidFill>
                  <a:srgbClr val="000000"/>
                </a:solidFill>
                <a:latin typeface="Arial"/>
                <a:cs typeface="Arial"/>
              </a:rPr>
              <a:t>   </a:t>
            </a:r>
            <a:r>
              <a:rPr lang="pt-BR" sz="1000" b="0" i="0" u="none" strike="noStrike" baseline="0" dirty="0">
                <a:solidFill>
                  <a:srgbClr val="000000"/>
                </a:solidFill>
                <a:latin typeface="Arial"/>
                <a:cs typeface="Arial"/>
              </a:rPr>
              <a:t> zemāks nekā 20</a:t>
            </a:r>
            <a:r>
              <a:rPr lang="lv-LV" sz="1000" b="0" i="0" u="none" strike="noStrike" baseline="0" dirty="0">
                <a:solidFill>
                  <a:srgbClr val="000000"/>
                </a:solidFill>
                <a:latin typeface="Arial"/>
                <a:cs typeface="Arial"/>
              </a:rPr>
              <a:t>21</a:t>
            </a:r>
            <a:r>
              <a:rPr lang="pt-BR" sz="1000" b="0" i="0" u="none" strike="noStrike" baseline="0" dirty="0">
                <a:solidFill>
                  <a:srgbClr val="000000"/>
                </a:solidFill>
                <a:latin typeface="Arial"/>
                <a:cs typeface="Arial"/>
              </a:rPr>
              <a:t>. gadā</a:t>
            </a:r>
            <a:endParaRPr lang="lv-LV" sz="1000" b="0" i="0" u="none" strike="noStrike" baseline="0" dirty="0">
              <a:solidFill>
                <a:srgbClr val="000000"/>
              </a:solidFill>
              <a:latin typeface="Arial"/>
              <a:cs typeface="Arial"/>
            </a:endParaRPr>
          </a:p>
        </p:txBody>
      </p:sp>
      <p:sp>
        <p:nvSpPr>
          <p:cNvPr id="5" name="Slide Number Placeholder 4">
            <a:extLst>
              <a:ext uri="{FF2B5EF4-FFF2-40B4-BE49-F238E27FC236}">
                <a16:creationId xmlns:a16="http://schemas.microsoft.com/office/drawing/2014/main" id="{101CC1A5-80E2-5326-4AAA-A7A91F624625}"/>
              </a:ext>
            </a:extLst>
          </p:cNvPr>
          <p:cNvSpPr>
            <a:spLocks noGrp="1"/>
          </p:cNvSpPr>
          <p:nvPr>
            <p:ph type="sldNum" sz="quarter" idx="4"/>
          </p:nvPr>
        </p:nvSpPr>
        <p:spPr/>
        <p:txBody>
          <a:bodyPr/>
          <a:lstStyle/>
          <a:p>
            <a:r>
              <a:rPr lang="en-GB" sz="1000">
                <a:solidFill>
                  <a:schemeClr val="tx1"/>
                </a:solidFill>
              </a:rPr>
              <a:t>© Kantar 2024 | </a:t>
            </a:r>
            <a:fld id="{4034BEE3-566C-4068-A777-C3A4762E861B}" type="slidenum">
              <a:rPr lang="en-GB" smtClean="0"/>
              <a:pPr/>
              <a:t>8</a:t>
            </a:fld>
            <a:endParaRPr lang="en-GB" dirty="0"/>
          </a:p>
        </p:txBody>
      </p:sp>
    </p:spTree>
    <p:extLst>
      <p:ext uri="{BB962C8B-B14F-4D97-AF65-F5344CB8AC3E}">
        <p14:creationId xmlns:p14="http://schemas.microsoft.com/office/powerpoint/2010/main" val="404328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F0A2AE-D1C6-4C02-B853-D60BE636B1A6}"/>
              </a:ext>
            </a:extLst>
          </p:cNvPr>
          <p:cNvSpPr>
            <a:spLocks noGrp="1"/>
          </p:cNvSpPr>
          <p:nvPr>
            <p:ph type="title"/>
          </p:nvPr>
        </p:nvSpPr>
        <p:spPr>
          <a:xfrm>
            <a:off x="359999" y="430718"/>
            <a:ext cx="11466875" cy="403200"/>
          </a:xfrm>
        </p:spPr>
        <p:txBody>
          <a:bodyPr vert="horz" lIns="0" tIns="0" rIns="0" bIns="0" rtlCol="0" anchor="t">
            <a:normAutofit/>
          </a:bodyPr>
          <a:lstStyle/>
          <a:p>
            <a:r>
              <a:rPr lang="lv-LV" dirty="0"/>
              <a:t>Attieksme pret mazākumtautību integrāciju</a:t>
            </a:r>
          </a:p>
        </p:txBody>
      </p:sp>
      <p:pic>
        <p:nvPicPr>
          <p:cNvPr id="18" name="Picture 17">
            <a:extLst>
              <a:ext uri="{FF2B5EF4-FFF2-40B4-BE49-F238E27FC236}">
                <a16:creationId xmlns:a16="http://schemas.microsoft.com/office/drawing/2014/main" id="{8DBF2553-4372-985D-80A6-BAFC49A20FFD}"/>
              </a:ext>
            </a:extLst>
          </p:cNvPr>
          <p:cNvPicPr>
            <a:picLocks noChangeAspect="1"/>
          </p:cNvPicPr>
          <p:nvPr/>
        </p:nvPicPr>
        <p:blipFill>
          <a:blip r:embed="rId2"/>
          <a:stretch>
            <a:fillRect/>
          </a:stretch>
        </p:blipFill>
        <p:spPr>
          <a:xfrm>
            <a:off x="1513804" y="2065316"/>
            <a:ext cx="9159263" cy="2235034"/>
          </a:xfrm>
          <a:prstGeom prst="rect">
            <a:avLst/>
          </a:prstGeom>
          <a:noFill/>
        </p:spPr>
      </p:pic>
      <p:sp>
        <p:nvSpPr>
          <p:cNvPr id="23" name="Footer Placeholder 6">
            <a:extLst>
              <a:ext uri="{FF2B5EF4-FFF2-40B4-BE49-F238E27FC236}">
                <a16:creationId xmlns:a16="http://schemas.microsoft.com/office/drawing/2014/main" id="{928F306B-AA19-03C7-122E-791641E8E5C8}"/>
              </a:ext>
            </a:extLst>
          </p:cNvPr>
          <p:cNvSpPr>
            <a:spLocks noGrp="1"/>
          </p:cNvSpPr>
          <p:nvPr>
            <p:ph type="ftr" sz="quarter" idx="3"/>
          </p:nvPr>
        </p:nvSpPr>
        <p:spPr>
          <a:xfrm>
            <a:off x="3272400" y="6390000"/>
            <a:ext cx="7055875" cy="198000"/>
          </a:xfrm>
        </p:spPr>
        <p:txBody>
          <a:bodyPr/>
          <a:lstStyle/>
          <a:p>
            <a:endParaRPr lang="en-GB"/>
          </a:p>
        </p:txBody>
      </p:sp>
      <p:sp>
        <p:nvSpPr>
          <p:cNvPr id="19" name="Text Box 1">
            <a:extLst>
              <a:ext uri="{FF2B5EF4-FFF2-40B4-BE49-F238E27FC236}">
                <a16:creationId xmlns:a16="http://schemas.microsoft.com/office/drawing/2014/main" id="{84D0CB6F-75EE-A3D2-E4BE-D13FB80833E3}"/>
              </a:ext>
            </a:extLst>
          </p:cNvPr>
          <p:cNvSpPr txBox="1">
            <a:spLocks noChangeArrowheads="1"/>
          </p:cNvSpPr>
          <p:nvPr/>
        </p:nvSpPr>
        <p:spPr bwMode="auto">
          <a:xfrm>
            <a:off x="359999" y="570446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Bāze: visi respondenti, n=802</a:t>
            </a:r>
          </a:p>
        </p:txBody>
      </p:sp>
      <p:sp>
        <p:nvSpPr>
          <p:cNvPr id="20" name="Text Box 1">
            <a:extLst>
              <a:ext uri="{FF2B5EF4-FFF2-40B4-BE49-F238E27FC236}">
                <a16:creationId xmlns:a16="http://schemas.microsoft.com/office/drawing/2014/main" id="{56B902EA-ADB0-D8C9-FA64-BA7574941F80}"/>
              </a:ext>
            </a:extLst>
          </p:cNvPr>
          <p:cNvSpPr txBox="1">
            <a:spLocks noChangeArrowheads="1"/>
          </p:cNvSpPr>
          <p:nvPr/>
        </p:nvSpPr>
        <p:spPr bwMode="auto">
          <a:xfrm>
            <a:off x="359999" y="5531749"/>
            <a:ext cx="2377919" cy="24107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0" rIns="0" bIns="2286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lv-LV" sz="1000" b="0" i="0" u="none" strike="noStrike" baseline="0" dirty="0">
                <a:solidFill>
                  <a:srgbClr val="000000"/>
                </a:solidFill>
                <a:latin typeface="Arial"/>
                <a:cs typeface="Arial"/>
              </a:rPr>
              <a:t>2024. gada aptaujas dati</a:t>
            </a:r>
          </a:p>
        </p:txBody>
      </p:sp>
      <p:sp>
        <p:nvSpPr>
          <p:cNvPr id="21" name="TextBox 20">
            <a:extLst>
              <a:ext uri="{FF2B5EF4-FFF2-40B4-BE49-F238E27FC236}">
                <a16:creationId xmlns:a16="http://schemas.microsoft.com/office/drawing/2014/main" id="{5336E6C6-9849-36EE-F42F-B527ED96D1CD}"/>
              </a:ext>
            </a:extLst>
          </p:cNvPr>
          <p:cNvSpPr txBox="1"/>
          <p:nvPr/>
        </p:nvSpPr>
        <p:spPr>
          <a:xfrm>
            <a:off x="359999" y="1104900"/>
            <a:ext cx="8793526" cy="369332"/>
          </a:xfrm>
          <a:prstGeom prst="rect">
            <a:avLst/>
          </a:prstGeom>
          <a:noFill/>
        </p:spPr>
        <p:txBody>
          <a:bodyPr wrap="square" lIns="0" tIns="0" rIns="0" bIns="0" rtlCol="0">
            <a:spAutoFit/>
          </a:bodyPr>
          <a:lstStyle/>
          <a:p>
            <a:r>
              <a:rPr lang="lv-LV" sz="1200" b="1"/>
              <a:t>"Sabiedrībā valda dažādi uzskati par sociāli-politiskajiem jautājumiem. </a:t>
            </a:r>
            <a:r>
              <a:rPr lang="lv-LV" sz="1200" b="1" dirty="0"/>
              <a:t>Kāda ir Jūsu nostāja šādos jautājumos? – Jūs pilnībā vai drīzāk atbalstāt spriedumu A, vai arī drīzāk vai pilnībā piekrītat spriedumam B."</a:t>
            </a:r>
          </a:p>
        </p:txBody>
      </p:sp>
      <p:sp>
        <p:nvSpPr>
          <p:cNvPr id="22" name="TextBox 21">
            <a:extLst>
              <a:ext uri="{FF2B5EF4-FFF2-40B4-BE49-F238E27FC236}">
                <a16:creationId xmlns:a16="http://schemas.microsoft.com/office/drawing/2014/main" id="{65CA456C-52BE-F77D-6183-FB68AFE7E36D}"/>
              </a:ext>
            </a:extLst>
          </p:cNvPr>
          <p:cNvSpPr txBox="1"/>
          <p:nvPr/>
        </p:nvSpPr>
        <p:spPr>
          <a:xfrm>
            <a:off x="3905250" y="4602160"/>
            <a:ext cx="1219200" cy="400110"/>
          </a:xfrm>
          <a:prstGeom prst="rect">
            <a:avLst/>
          </a:prstGeom>
          <a:noFill/>
        </p:spPr>
        <p:txBody>
          <a:bodyPr wrap="square" lIns="0" tIns="0" rIns="0" bIns="0" rtlCol="0">
            <a:spAutoFit/>
          </a:bodyPr>
          <a:lstStyle/>
          <a:p>
            <a:r>
              <a:rPr lang="lv-LV" sz="2600" b="1" dirty="0">
                <a:solidFill>
                  <a:schemeClr val="tx2">
                    <a:lumMod val="60000"/>
                    <a:lumOff val="40000"/>
                  </a:schemeClr>
                </a:solidFill>
              </a:rPr>
              <a:t>80%</a:t>
            </a:r>
            <a:endParaRPr lang="en-GB" sz="2600" b="1" dirty="0" err="1">
              <a:solidFill>
                <a:schemeClr val="tx2">
                  <a:lumMod val="60000"/>
                  <a:lumOff val="40000"/>
                </a:schemeClr>
              </a:solidFill>
            </a:endParaRPr>
          </a:p>
        </p:txBody>
      </p:sp>
      <p:sp>
        <p:nvSpPr>
          <p:cNvPr id="24" name="TextBox 23">
            <a:extLst>
              <a:ext uri="{FF2B5EF4-FFF2-40B4-BE49-F238E27FC236}">
                <a16:creationId xmlns:a16="http://schemas.microsoft.com/office/drawing/2014/main" id="{572CA1C8-F80B-C2F9-61FF-54939A7A711D}"/>
              </a:ext>
            </a:extLst>
          </p:cNvPr>
          <p:cNvSpPr txBox="1"/>
          <p:nvPr/>
        </p:nvSpPr>
        <p:spPr>
          <a:xfrm>
            <a:off x="7115175" y="4602439"/>
            <a:ext cx="1219200" cy="400110"/>
          </a:xfrm>
          <a:prstGeom prst="rect">
            <a:avLst/>
          </a:prstGeom>
          <a:noFill/>
        </p:spPr>
        <p:txBody>
          <a:bodyPr wrap="square" lIns="0" tIns="0" rIns="0" bIns="0" rtlCol="0">
            <a:spAutoFit/>
          </a:bodyPr>
          <a:lstStyle/>
          <a:p>
            <a:r>
              <a:rPr lang="lv-LV" sz="2600" b="1" dirty="0">
                <a:solidFill>
                  <a:schemeClr val="accent5">
                    <a:lumMod val="75000"/>
                  </a:schemeClr>
                </a:solidFill>
              </a:rPr>
              <a:t>18%</a:t>
            </a:r>
            <a:endParaRPr lang="en-GB" sz="2600" b="1" dirty="0" err="1">
              <a:solidFill>
                <a:schemeClr val="accent5">
                  <a:lumMod val="75000"/>
                </a:schemeClr>
              </a:solidFill>
            </a:endParaRPr>
          </a:p>
        </p:txBody>
      </p:sp>
      <p:sp>
        <p:nvSpPr>
          <p:cNvPr id="4" name="Slide Number Placeholder 3">
            <a:extLst>
              <a:ext uri="{FF2B5EF4-FFF2-40B4-BE49-F238E27FC236}">
                <a16:creationId xmlns:a16="http://schemas.microsoft.com/office/drawing/2014/main" id="{801A10BA-62F5-F543-931F-1B555D922BC8}"/>
              </a:ext>
            </a:extLst>
          </p:cNvPr>
          <p:cNvSpPr>
            <a:spLocks noGrp="1"/>
          </p:cNvSpPr>
          <p:nvPr>
            <p:ph type="sldNum" sz="quarter" idx="4"/>
          </p:nvPr>
        </p:nvSpPr>
        <p:spPr/>
        <p:txBody>
          <a:bodyPr/>
          <a:lstStyle/>
          <a:p>
            <a:r>
              <a:rPr lang="en-GB" sz="1000">
                <a:solidFill>
                  <a:schemeClr val="tx1"/>
                </a:solidFill>
              </a:rPr>
              <a:t>© Kantar 2024 | </a:t>
            </a:r>
            <a:fld id="{4034BEE3-566C-4068-A777-C3A4762E861B}" type="slidenum">
              <a:rPr lang="en-GB" smtClean="0"/>
              <a:pPr/>
              <a:t>9</a:t>
            </a:fld>
            <a:endParaRPr lang="en-GB" dirty="0"/>
          </a:p>
        </p:txBody>
      </p:sp>
    </p:spTree>
    <p:extLst>
      <p:ext uri="{BB962C8B-B14F-4D97-AF65-F5344CB8AC3E}">
        <p14:creationId xmlns:p14="http://schemas.microsoft.com/office/powerpoint/2010/main" val="371028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CKSLIDES" val="6.1"/>
  <p:tag name="VERSIONID" val="711"/>
  <p:tag name="EXCLUDEHIDDENSLIDES" val="False"/>
  <p:tag name="NUMBEROFPAGES" val="35"/>
</p:tagLst>
</file>

<file path=ppt/tags/tag10.xml><?xml version="1.0" encoding="utf-8"?>
<p:tagLst xmlns:a="http://schemas.openxmlformats.org/drawingml/2006/main" xmlns:r="http://schemas.openxmlformats.org/officeDocument/2006/relationships" xmlns:p="http://schemas.openxmlformats.org/presentationml/2006/main">
  <p:tag name="CELL_POSITION" val="1,1,99.12852,83.72742"/>
</p:tagLst>
</file>

<file path=ppt/tags/tag11.xml><?xml version="1.0" encoding="utf-8"?>
<p:tagLst xmlns:a="http://schemas.openxmlformats.org/drawingml/2006/main" xmlns:r="http://schemas.openxmlformats.org/officeDocument/2006/relationships" xmlns:p="http://schemas.openxmlformats.org/presentationml/2006/main">
  <p:tag name="CELL_POSITION" val="8,1,116.5428,83.44009"/>
</p:tagLst>
</file>

<file path=ppt/tags/tag12.xml><?xml version="1.0" encoding="utf-8"?>
<p:tagLst xmlns:a="http://schemas.openxmlformats.org/drawingml/2006/main" xmlns:r="http://schemas.openxmlformats.org/officeDocument/2006/relationships" xmlns:p="http://schemas.openxmlformats.org/presentationml/2006/main">
  <p:tag name="CELL_POSITION" val="9,1,92.66621,83.72742"/>
</p:tagLst>
</file>

<file path=ppt/tags/tag13.xml><?xml version="1.0" encoding="utf-8"?>
<p:tagLst xmlns:a="http://schemas.openxmlformats.org/drawingml/2006/main" xmlns:r="http://schemas.openxmlformats.org/officeDocument/2006/relationships" xmlns:p="http://schemas.openxmlformats.org/presentationml/2006/main">
  <p:tag name="CELL_POSITION" val="1,5,-0.282564,91.90505"/>
</p:tagLst>
</file>

<file path=ppt/tags/tag14.xml><?xml version="1.0" encoding="utf-8"?>
<p:tagLst xmlns:a="http://schemas.openxmlformats.org/drawingml/2006/main" xmlns:r="http://schemas.openxmlformats.org/officeDocument/2006/relationships" xmlns:p="http://schemas.openxmlformats.org/presentationml/2006/main">
  <p:tag name="CELL_POSITION" val="1,5,-0.282564,91.90505"/>
</p:tagLst>
</file>

<file path=ppt/tags/tag15.xml><?xml version="1.0" encoding="utf-8"?>
<p:tagLst xmlns:a="http://schemas.openxmlformats.org/drawingml/2006/main" xmlns:r="http://schemas.openxmlformats.org/officeDocument/2006/relationships" xmlns:p="http://schemas.openxmlformats.org/presentationml/2006/main">
  <p:tag name="CELL_POSITION" val="1,5,99.1284,94.50724"/>
</p:tagLst>
</file>

<file path=ppt/tags/tag16.xml><?xml version="1.0" encoding="utf-8"?>
<p:tagLst xmlns:a="http://schemas.openxmlformats.org/drawingml/2006/main" xmlns:r="http://schemas.openxmlformats.org/officeDocument/2006/relationships" xmlns:p="http://schemas.openxmlformats.org/presentationml/2006/main">
  <p:tag name="CELL_POSITION" val="1,2,-0.282564,44.3722"/>
</p:tagLst>
</file>

<file path=ppt/tags/tag17.xml><?xml version="1.0" encoding="utf-8"?>
<p:tagLst xmlns:a="http://schemas.openxmlformats.org/drawingml/2006/main" xmlns:r="http://schemas.openxmlformats.org/officeDocument/2006/relationships" xmlns:p="http://schemas.openxmlformats.org/presentationml/2006/main">
  <p:tag name="CELL_POSITION" val="1,2,-0.282564,44.3722"/>
</p:tagLst>
</file>

<file path=ppt/tags/tag18.xml><?xml version="1.0" encoding="utf-8"?>
<p:tagLst xmlns:a="http://schemas.openxmlformats.org/drawingml/2006/main" xmlns:r="http://schemas.openxmlformats.org/officeDocument/2006/relationships" xmlns:p="http://schemas.openxmlformats.org/presentationml/2006/main">
  <p:tag name="CELL_POSITION" val="1,2,-0.282564,44.3722"/>
</p:tagLst>
</file>

<file path=ppt/tags/tag19.xml><?xml version="1.0" encoding="utf-8"?>
<p:tagLst xmlns:a="http://schemas.openxmlformats.org/drawingml/2006/main" xmlns:r="http://schemas.openxmlformats.org/officeDocument/2006/relationships" xmlns:p="http://schemas.openxmlformats.org/presentationml/2006/main">
  <p:tag name="CELL_POSITION" val="1,5,99.1284,94.50724"/>
</p:tagLst>
</file>

<file path=ppt/tags/tag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0.xml><?xml version="1.0" encoding="utf-8"?>
<p:tagLst xmlns:a="http://schemas.openxmlformats.org/drawingml/2006/main" xmlns:r="http://schemas.openxmlformats.org/officeDocument/2006/relationships" xmlns:p="http://schemas.openxmlformats.org/presentationml/2006/main">
  <p:tag name="CELL_POSITION" val="7,6,120.0915,60.37033"/>
</p:tagLst>
</file>

<file path=ppt/tags/tag21.xml><?xml version="1.0" encoding="utf-8"?>
<p:tagLst xmlns:a="http://schemas.openxmlformats.org/drawingml/2006/main" xmlns:r="http://schemas.openxmlformats.org/officeDocument/2006/relationships" xmlns:p="http://schemas.openxmlformats.org/presentationml/2006/main">
  <p:tag name="CELL_POSITION" val="2,2,26.99682,73.07073"/>
</p:tagLst>
</file>

<file path=ppt/tags/tag22.xml><?xml version="1.0" encoding="utf-8"?>
<p:tagLst xmlns:a="http://schemas.openxmlformats.org/drawingml/2006/main" xmlns:r="http://schemas.openxmlformats.org/officeDocument/2006/relationships" xmlns:p="http://schemas.openxmlformats.org/presentationml/2006/main">
  <p:tag name="CELL_POSITION" val="1,4,64.64894,34.48517"/>
</p:tagLst>
</file>

<file path=ppt/tags/tag23.xml><?xml version="1.0" encoding="utf-8"?>
<p:tagLst xmlns:a="http://schemas.openxmlformats.org/drawingml/2006/main" xmlns:r="http://schemas.openxmlformats.org/officeDocument/2006/relationships" xmlns:p="http://schemas.openxmlformats.org/presentationml/2006/main">
  <p:tag name="CELL_POSITION" val="1,3,64.64894,31.05997"/>
</p:tagLst>
</file>

<file path=ppt/tags/tag24.xml><?xml version="1.0" encoding="utf-8"?>
<p:tagLst xmlns:a="http://schemas.openxmlformats.org/drawingml/2006/main" xmlns:r="http://schemas.openxmlformats.org/officeDocument/2006/relationships" xmlns:p="http://schemas.openxmlformats.org/presentationml/2006/main">
  <p:tag name="CELL_POSITION" val="9,3,33.15716,8.452225"/>
</p:tagLst>
</file>

<file path=ppt/tags/tag25.xml><?xml version="1.0" encoding="utf-8"?>
<p:tagLst xmlns:a="http://schemas.openxmlformats.org/drawingml/2006/main" xmlns:r="http://schemas.openxmlformats.org/officeDocument/2006/relationships" xmlns:p="http://schemas.openxmlformats.org/presentationml/2006/main">
  <p:tag name="CELL_POSITION" val="9,3,34.12096,88.47941"/>
</p:tagLst>
</file>

<file path=ppt/tags/tag26.xml><?xml version="1.0" encoding="utf-8"?>
<p:tagLst xmlns:a="http://schemas.openxmlformats.org/drawingml/2006/main" xmlns:r="http://schemas.openxmlformats.org/officeDocument/2006/relationships" xmlns:p="http://schemas.openxmlformats.org/presentationml/2006/main">
  <p:tag name="CELL_POSITION" val="9,4,34.86396,73.13637"/>
</p:tagLst>
</file>

<file path=ppt/tags/tag3.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7.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8.xml><?xml version="1.0" encoding="utf-8"?>
<p:tagLst xmlns:a="http://schemas.openxmlformats.org/drawingml/2006/main" xmlns:r="http://schemas.openxmlformats.org/officeDocument/2006/relationships" xmlns:p="http://schemas.openxmlformats.org/presentationml/2006/main">
  <p:tag name="CELL_POSITION" val="1,1,-0.282435,83.44009"/>
</p:tagLst>
</file>

<file path=ppt/tags/tag9.xml><?xml version="1.0" encoding="utf-8"?>
<p:tagLst xmlns:a="http://schemas.openxmlformats.org/drawingml/2006/main" xmlns:r="http://schemas.openxmlformats.org/officeDocument/2006/relationships" xmlns:p="http://schemas.openxmlformats.org/presentationml/2006/main">
  <p:tag name="CELL_POSITION" val="1,2,-0.282564,44.3722"/>
</p:tagLst>
</file>

<file path=ppt/theme/theme1.xml><?xml version="1.0" encoding="utf-8"?>
<a:theme xmlns:a="http://schemas.openxmlformats.org/drawingml/2006/main" name="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_Jul2024" id="{A8C27604-F926-D94A-8FD9-3DEC4939D092}" vid="{F1319526-2E32-DA4D-A9AD-D9042623B765}"/>
    </a:ext>
  </a:extLst>
</a:theme>
</file>

<file path=ppt/theme/theme2.xml><?xml version="1.0" encoding="utf-8"?>
<a:theme xmlns:a="http://schemas.openxmlformats.org/drawingml/2006/main" name="Content slides - no sub heading">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_Jul2024" id="{A8C27604-F926-D94A-8FD9-3DEC4939D092}" vid="{F3D0EC0F-E965-5B42-8439-254232C309E7}"/>
    </a:ext>
  </a:extLst>
</a:theme>
</file>

<file path=ppt/theme/theme3.xml><?xml version="1.0" encoding="utf-8"?>
<a:theme xmlns:a="http://schemas.openxmlformats.org/drawingml/2006/main" name="Technical">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_Jul2024" id="{A8C27604-F926-D94A-8FD9-3DEC4939D092}" vid="{3946AE66-903B-7940-B339-8A51C26B954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E4506153F002479EDC7478A0AD1F6B" ma:contentTypeVersion="18" ma:contentTypeDescription="Create a new document." ma:contentTypeScope="" ma:versionID="8fb87154f2bff74671a6a163e7bfb59d">
  <xsd:schema xmlns:xsd="http://www.w3.org/2001/XMLSchema" xmlns:xs="http://www.w3.org/2001/XMLSchema" xmlns:p="http://schemas.microsoft.com/office/2006/metadata/properties" xmlns:ns2="4b264726-908b-4d2c-b22b-6b55214f6ef7" xmlns:ns3="77798f55-a83f-4680-b3b0-c27aeffd2bb7" targetNamespace="http://schemas.microsoft.com/office/2006/metadata/properties" ma:root="true" ma:fieldsID="881cebc3f0db9034ac27734645fa09c5" ns2:_="" ns3:_="">
    <xsd:import namespace="4b264726-908b-4d2c-b22b-6b55214f6ef7"/>
    <xsd:import namespace="77798f55-a83f-4680-b3b0-c27aeffd2bb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264726-908b-4d2c-b22b-6b55214f6e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5d02d2-2acc-434b-b7bb-812ff22cbf3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798f55-a83f-4680-b3b0-c27aeffd2bb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bde6bf5-02be-4664-84d7-567fadc92589}" ma:internalName="TaxCatchAll" ma:showField="CatchAllData" ma:web="77798f55-a83f-4680-b3b0-c27aeffd2b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b264726-908b-4d2c-b22b-6b55214f6ef7">
      <Terms xmlns="http://schemas.microsoft.com/office/infopath/2007/PartnerControls"/>
    </lcf76f155ced4ddcb4097134ff3c332f>
    <TaxCatchAll xmlns="77798f55-a83f-4680-b3b0-c27aeffd2bb7" xsi:nil="true"/>
  </documentManagement>
</p:properties>
</file>

<file path=customXml/itemProps1.xml><?xml version="1.0" encoding="utf-8"?>
<ds:datastoreItem xmlns:ds="http://schemas.openxmlformats.org/officeDocument/2006/customXml" ds:itemID="{BC375B81-FBF5-4924-A5E0-F0376D8E7D52}">
  <ds:schemaRefs>
    <ds:schemaRef ds:uri="http://schemas.microsoft.com/sharepoint/v3/contenttype/forms"/>
  </ds:schemaRefs>
</ds:datastoreItem>
</file>

<file path=customXml/itemProps2.xml><?xml version="1.0" encoding="utf-8"?>
<ds:datastoreItem xmlns:ds="http://schemas.openxmlformats.org/officeDocument/2006/customXml" ds:itemID="{4622915D-07DA-4AA3-AABD-1FB8BEE9F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264726-908b-4d2c-b22b-6b55214f6ef7"/>
    <ds:schemaRef ds:uri="77798f55-a83f-4680-b3b0-c27aeffd2b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193883-9DEF-4394-A746-8B0504B231C0}">
  <ds:schemaRefs>
    <ds:schemaRef ds:uri="77798f55-a83f-4680-b3b0-c27aeffd2bb7"/>
    <ds:schemaRef ds:uri="http://schemas.openxmlformats.org/package/2006/metadata/core-properties"/>
    <ds:schemaRef ds:uri="http://schemas.microsoft.com/office/2006/documentManagement/types"/>
    <ds:schemaRef ds:uri="4b264726-908b-4d2c-b22b-6b55214f6ef7"/>
    <ds:schemaRef ds:uri="http://purl.org/dc/dcmitype/"/>
    <ds:schemaRef ds:uri="http://purl.org/dc/terms/"/>
    <ds:schemaRef ds:uri="http://purl.org/dc/elements/1.1/"/>
    <ds:schemaRef ds:uri="http://schemas.microsoft.com/office/2006/metadata/properti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blank</Template>
  <TotalTime>1541</TotalTime>
  <Words>2988</Words>
  <Application>Microsoft Office PowerPoint</Application>
  <PresentationFormat>Platekrāna</PresentationFormat>
  <Paragraphs>406</Paragraphs>
  <Slides>36</Slides>
  <Notes>0</Notes>
  <HiddenSlides>0</HiddenSlides>
  <MMClips>0</MMClips>
  <ScaleCrop>false</ScaleCrop>
  <HeadingPairs>
    <vt:vector size="6" baseType="variant">
      <vt:variant>
        <vt:lpstr>Lietotie fonti</vt:lpstr>
      </vt:variant>
      <vt:variant>
        <vt:i4>2</vt:i4>
      </vt:variant>
      <vt:variant>
        <vt:lpstr>Dizains</vt:lpstr>
      </vt:variant>
      <vt:variant>
        <vt:i4>3</vt:i4>
      </vt:variant>
      <vt:variant>
        <vt:lpstr>Slaidu virsraksti</vt:lpstr>
      </vt:variant>
      <vt:variant>
        <vt:i4>36</vt:i4>
      </vt:variant>
    </vt:vector>
  </HeadingPairs>
  <TitlesOfParts>
    <vt:vector size="41" baseType="lpstr">
      <vt:lpstr>Arial</vt:lpstr>
      <vt:lpstr>Calibri</vt:lpstr>
      <vt:lpstr>Kantar template master</vt:lpstr>
      <vt:lpstr>Content slides - no sub heading</vt:lpstr>
      <vt:lpstr>Technical</vt:lpstr>
      <vt:lpstr> Sabiedrības integrācija Rīgā</vt:lpstr>
      <vt:lpstr>PowerPoint prezentācija</vt:lpstr>
      <vt:lpstr>Pētījuma apraksts</vt:lpstr>
      <vt:lpstr>Respondentu sociāldemogrāfiskais profils</vt:lpstr>
      <vt:lpstr>Pētījuma tvērums</vt:lpstr>
      <vt:lpstr>PowerPoint prezentācija</vt:lpstr>
      <vt:lpstr>Attieksme pret integrācijas procesu</vt:lpstr>
      <vt:lpstr>Attieksme pret integrācijas procesu dinamikā</vt:lpstr>
      <vt:lpstr>Attieksme pret mazākumtautību integrāciju</vt:lpstr>
      <vt:lpstr>Attieksme pret mazākumtautību integrāciju dinamikā</vt:lpstr>
      <vt:lpstr>Pasākumu, kas veicina sabiedrības integrāciju, vērtējums</vt:lpstr>
      <vt:lpstr>Pasākumu, kas veicina sabiedrības integrāciju, vērtējums dinamikā</vt:lpstr>
      <vt:lpstr>Pasākumi sabiedrības integrācijas veicināšanai Rīgā TOP 3</vt:lpstr>
      <vt:lpstr>Rīgas pašvaldības organizēto pilsētas mēroga bezmaksas pasākumi</vt:lpstr>
      <vt:lpstr>Rīgā organizēto apkaimju mēroga bezmaksas pasākumi</vt:lpstr>
      <vt:lpstr>Kontaktēšanās ar dažādām iedzīvotāju grupām</vt:lpstr>
      <vt:lpstr>Kontaktēšanās ar dažādām iedzīvotāju grupām</vt:lpstr>
      <vt:lpstr>Latviešu valodas zināšanas un lietošana</vt:lpstr>
      <vt:lpstr>Viedokļa paušana par politiskiem un sociāli ekonomiskiem jautājumiem*</vt:lpstr>
      <vt:lpstr>Pašvaldībā pieejamo pakalpojumu izmantošana</vt:lpstr>
      <vt:lpstr>Pašvaldībā pieejamo pakalpojumu novērtējums</vt:lpstr>
      <vt:lpstr>Masu mediju patēriņš</vt:lpstr>
      <vt:lpstr>Informācijas ieguves veids</vt:lpstr>
      <vt:lpstr>Veids, kādā labprāt saņemtu informāciju</vt:lpstr>
      <vt:lpstr>Iesaistīšanās brīvprātīgo darbā</vt:lpstr>
      <vt:lpstr>Iesaistīšanās nevalstiskajās organizācijās</vt:lpstr>
      <vt:lpstr>Iesaistīšanās nevalstiskajās organizācijās</vt:lpstr>
      <vt:lpstr>Iesaistīšanās līdzdalības budžeta projektu konkursā</vt:lpstr>
      <vt:lpstr>Attieksme pret apkaimju biedrību darbību un to darbības jomas</vt:lpstr>
      <vt:lpstr>Rīgas pilsētas iedzīvotāju sociālā identitāte – saikne ar pilsētu</vt:lpstr>
      <vt:lpstr>Rīgas pilsētas iedzīvotāju sociālā identitāte – saikne ar pilsētu dinamikā</vt:lpstr>
      <vt:lpstr>Rīgas pilsētas iedzīvotāju sociālā identitāte – lepnums būt rīdziniekam</vt:lpstr>
      <vt:lpstr>Rīgas pilsētas iedzīvotāju sociālā identitāte – lepnums būt rīdziniekam dinamikā</vt:lpstr>
      <vt:lpstr>Rīgas pilsētas iedzīvotāju sociālā identitāte – ekonomiskā stāvokļa tendences </vt:lpstr>
      <vt:lpstr>Pētījuma rekomendācijas</vt:lpstr>
      <vt:lpstr> Laiks jautājumiem un diskusijām</vt:lpstr>
    </vt:vector>
  </TitlesOfParts>
  <Company>Kantar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Sabiedrības integrācija Rīgā 2024</dc:title>
  <dc:subject>Galveno rezultātu prezentācija</dc:subject>
  <dc:creator>Marta Grinberga</dc:creator>
  <cp:keywords>Project reference</cp:keywords>
  <dc:description>Date</dc:description>
  <cp:lastModifiedBy>Dace Paegle</cp:lastModifiedBy>
  <cp:revision>50</cp:revision>
  <cp:lastPrinted>2024-10-14T10:03:03Z</cp:lastPrinted>
  <dcterms:created xsi:type="dcterms:W3CDTF">2024-09-19T09:27:17Z</dcterms:created>
  <dcterms:modified xsi:type="dcterms:W3CDTF">2024-10-17T08:25:30Z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0x01010059E4506153F002479EDC7478A0AD1F6B</vt:lpwstr>
  </property>
  <property fmtid="{D5CDD505-2E9C-101B-9397-08002B2CF9AE}" pid="3" name="MSIP_Label_3741da7a-79c1-417c-b408-16c0bfe99fca_Enabled">
    <vt:lpwstr>true</vt:lpwstr>
  </property>
  <property fmtid="{D5CDD505-2E9C-101B-9397-08002B2CF9AE}" pid="4" name="MSIP_Label_3741da7a-79c1-417c-b408-16c0bfe99fca_SetDate">
    <vt:lpwstr>2023-06-01T08:02:15Z</vt:lpwstr>
  </property>
  <property fmtid="{D5CDD505-2E9C-101B-9397-08002B2CF9AE}" pid="5" name="MSIP_Label_3741da7a-79c1-417c-b408-16c0bfe99fca_Method">
    <vt:lpwstr>Standard</vt:lpwstr>
  </property>
  <property fmtid="{D5CDD505-2E9C-101B-9397-08002B2CF9AE}" pid="6" name="MSIP_Label_3741da7a-79c1-417c-b408-16c0bfe99fca_Name">
    <vt:lpwstr>Internal Only - Amber</vt:lpwstr>
  </property>
  <property fmtid="{D5CDD505-2E9C-101B-9397-08002B2CF9AE}" pid="7" name="MSIP_Label_3741da7a-79c1-417c-b408-16c0bfe99fca_SiteId">
    <vt:lpwstr>1e355c04-e0a4-42ed-8e2d-7351591f0ef1</vt:lpwstr>
  </property>
  <property fmtid="{D5CDD505-2E9C-101B-9397-08002B2CF9AE}" pid="8" name="MSIP_Label_3741da7a-79c1-417c-b408-16c0bfe99fca_ActionId">
    <vt:lpwstr>120dd1a1-0079-431a-af79-6bc5509a19aa</vt:lpwstr>
  </property>
  <property fmtid="{D5CDD505-2E9C-101B-9397-08002B2CF9AE}" pid="9" name="MSIP_Label_3741da7a-79c1-417c-b408-16c0bfe99fca_ContentBits">
    <vt:lpwstr>0</vt:lpwstr>
  </property>
  <property fmtid="{D5CDD505-2E9C-101B-9397-08002B2CF9AE}" pid="10" name="MediaServiceImageTags">
    <vt:lpwstr/>
  </property>
</Properties>
</file>